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Hanken Grotesk"/>
      <p:regular r:id="rId27"/>
      <p:bold r:id="rId28"/>
      <p:italic r:id="rId29"/>
      <p:boldItalic r:id="rId30"/>
    </p:embeddedFont>
    <p:embeddedFont>
      <p:font typeface="Hanken Grotesk SemiBold"/>
      <p:regular r:id="rId31"/>
      <p:bold r:id="rId32"/>
      <p:italic r:id="rId33"/>
      <p:boldItalic r:id="rId34"/>
    </p:embeddedFont>
    <p:embeddedFont>
      <p:font typeface="Poppins"/>
      <p:regular r:id="rId35"/>
      <p:bold r:id="rId36"/>
      <p:italic r:id="rId37"/>
      <p:boldItalic r:id="rId38"/>
    </p:embeddedFont>
    <p:embeddedFont>
      <p:font typeface="Montserrat"/>
      <p:regular r:id="rId39"/>
      <p:bold r:id="rId40"/>
      <p:italic r:id="rId41"/>
      <p:boldItalic r:id="rId42"/>
    </p:embeddedFont>
    <p:embeddedFont>
      <p:font typeface="Montserrat Medium"/>
      <p:regular r:id="rId43"/>
      <p:bold r:id="rId44"/>
      <p:italic r:id="rId45"/>
      <p:boldItalic r:id="rId46"/>
    </p:embeddedFont>
    <p:embeddedFont>
      <p:font typeface="Poppins Light"/>
      <p:regular r:id="rId47"/>
      <p:bold r:id="rId48"/>
      <p:italic r:id="rId49"/>
      <p:boldItalic r:id="rId50"/>
    </p:embeddedFont>
    <p:embeddedFont>
      <p:font typeface="Montserrat ExtraBold"/>
      <p:bold r:id="rId51"/>
      <p:boldItalic r:id="rId52"/>
    </p:embeddedFont>
    <p:embeddedFont>
      <p:font typeface="Poppins ExtraBold"/>
      <p:bold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jEq9ZLBL9iXmjk3URL+5uxX53L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bold.fntdata"/><Relationship Id="rId42" Type="http://schemas.openxmlformats.org/officeDocument/2006/relationships/font" Target="fonts/Montserrat-boldItalic.fntdata"/><Relationship Id="rId41" Type="http://schemas.openxmlformats.org/officeDocument/2006/relationships/font" Target="fonts/Montserrat-italic.fntdata"/><Relationship Id="rId44" Type="http://schemas.openxmlformats.org/officeDocument/2006/relationships/font" Target="fonts/MontserratMedium-bold.fntdata"/><Relationship Id="rId43" Type="http://schemas.openxmlformats.org/officeDocument/2006/relationships/font" Target="fonts/MontserratMedium-regular.fntdata"/><Relationship Id="rId46" Type="http://schemas.openxmlformats.org/officeDocument/2006/relationships/font" Target="fonts/MontserratMedium-boldItalic.fntdata"/><Relationship Id="rId45" Type="http://schemas.openxmlformats.org/officeDocument/2006/relationships/font" Target="fonts/MontserratMedium-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Light-bold.fntdata"/><Relationship Id="rId47" Type="http://schemas.openxmlformats.org/officeDocument/2006/relationships/font" Target="fonts/PoppinsLight-regular.fntdata"/><Relationship Id="rId49" Type="http://schemas.openxmlformats.org/officeDocument/2006/relationships/font" Target="fonts/PoppinsLigh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ankenGroteskSemiBold-regular.fntdata"/><Relationship Id="rId30" Type="http://schemas.openxmlformats.org/officeDocument/2006/relationships/font" Target="fonts/HankenGrotesk-boldItalic.fntdata"/><Relationship Id="rId33" Type="http://schemas.openxmlformats.org/officeDocument/2006/relationships/font" Target="fonts/HankenGroteskSemiBold-italic.fntdata"/><Relationship Id="rId32" Type="http://schemas.openxmlformats.org/officeDocument/2006/relationships/font" Target="fonts/HankenGroteskSemiBold-bold.fntdata"/><Relationship Id="rId35" Type="http://schemas.openxmlformats.org/officeDocument/2006/relationships/font" Target="fonts/Poppins-regular.fntdata"/><Relationship Id="rId34" Type="http://schemas.openxmlformats.org/officeDocument/2006/relationships/font" Target="fonts/HankenGroteskSemiBold-boldItalic.fntdata"/><Relationship Id="rId37" Type="http://schemas.openxmlformats.org/officeDocument/2006/relationships/font" Target="fonts/Poppins-italic.fntdata"/><Relationship Id="rId36" Type="http://schemas.openxmlformats.org/officeDocument/2006/relationships/font" Target="fonts/Poppins-bold.fntdata"/><Relationship Id="rId39" Type="http://schemas.openxmlformats.org/officeDocument/2006/relationships/font" Target="fonts/Montserrat-regular.fntdata"/><Relationship Id="rId38" Type="http://schemas.openxmlformats.org/officeDocument/2006/relationships/font" Target="fonts/Poppins-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HankenGrotesk-bold.fntdata"/><Relationship Id="rId27" Type="http://schemas.openxmlformats.org/officeDocument/2006/relationships/font" Target="fonts/HankenGrotesk-regular.fntdata"/><Relationship Id="rId29" Type="http://schemas.openxmlformats.org/officeDocument/2006/relationships/font" Target="fonts/HankenGrotesk-italic.fntdata"/><Relationship Id="rId51" Type="http://schemas.openxmlformats.org/officeDocument/2006/relationships/font" Target="fonts/MontserratExtraBold-bold.fntdata"/><Relationship Id="rId50" Type="http://schemas.openxmlformats.org/officeDocument/2006/relationships/font" Target="fonts/PoppinsLight-boldItalic.fntdata"/><Relationship Id="rId53" Type="http://schemas.openxmlformats.org/officeDocument/2006/relationships/font" Target="fonts/PoppinsExtraBold-bold.fntdata"/><Relationship Id="rId52" Type="http://schemas.openxmlformats.org/officeDocument/2006/relationships/font" Target="fonts/MontserratExtraBold-boldItalic.fntdata"/><Relationship Id="rId11" Type="http://schemas.openxmlformats.org/officeDocument/2006/relationships/slide" Target="slides/slide7.xml"/><Relationship Id="rId55" Type="http://customschemas.google.com/relationships/presentationmetadata" Target="metadata"/><Relationship Id="rId10" Type="http://schemas.openxmlformats.org/officeDocument/2006/relationships/slide" Target="slides/slide6.xml"/><Relationship Id="rId54" Type="http://schemas.openxmlformats.org/officeDocument/2006/relationships/font" Target="fonts/PoppinsExtraBold-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0db6e3d7ff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 name="Google Shape;85;g20db6e3d7ff_0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f3f20c2203_4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g1f3f20c2203_4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efabbc7234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1efabbc7234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df9f2a0132_1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g2df9f2a0132_1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8f76306974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g28f76306974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8f76306974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g28f76306974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f3f20c2203_4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g1f3f20c2203_4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8f76306974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g28f76306974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8f76306974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g28f76306974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f4ee52550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g1f4ee52550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8f76306974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28f76306974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8f7630697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g28f76306974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8f76306974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28f76306974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8f76306974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g28f76306974_0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0de4d24ed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g20de4d24ed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0de4d24edb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g20de4d24edb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0de4d24edb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20de4d24edb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0de4d24edb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20de4d24edb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0de4d24edb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g20de4d24edb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0de4d24edb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g20de4d24edb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0de4d24edb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20de4d24edb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f4b66aece7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g1f4b66aece7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us Light">
  <p:cSld name="CUSTOM_2_1">
    <p:spTree>
      <p:nvGrpSpPr>
        <p:cNvPr id="17" name="Shape 17"/>
        <p:cNvGrpSpPr/>
        <p:nvPr/>
      </p:nvGrpSpPr>
      <p:grpSpPr>
        <a:xfrm>
          <a:off x="0" y="0"/>
          <a:ext cx="0" cy="0"/>
          <a:chOff x="0" y="0"/>
          <a:chExt cx="0" cy="0"/>
        </a:xfrm>
      </p:grpSpPr>
      <p:sp>
        <p:nvSpPr>
          <p:cNvPr id="18" name="Google Shape;18;g1f4ee52550c_0_433"/>
          <p:cNvSpPr txBox="1"/>
          <p:nvPr>
            <p:ph type="title"/>
          </p:nvPr>
        </p:nvSpPr>
        <p:spPr>
          <a:xfrm>
            <a:off x="609600" y="593367"/>
            <a:ext cx="10972800" cy="763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Font typeface="Hanken Grotesk"/>
              <a:buNone/>
              <a:defRPr b="1">
                <a:latin typeface="Hanken Grotesk"/>
                <a:ea typeface="Hanken Grotesk"/>
                <a:cs typeface="Hanken Grotesk"/>
                <a:sym typeface="Hanken Grotesk"/>
              </a:defRPr>
            </a:lvl1pPr>
            <a:lvl2pPr lvl="1"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2pPr>
            <a:lvl3pPr lvl="2"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3pPr>
            <a:lvl4pPr lvl="3"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4pPr>
            <a:lvl5pPr lvl="4"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5pPr>
            <a:lvl6pPr lvl="5"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6pPr>
            <a:lvl7pPr lvl="6"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7pPr>
            <a:lvl8pPr lvl="7"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8pPr>
            <a:lvl9pPr lvl="8" algn="l">
              <a:lnSpc>
                <a:spcPct val="100000"/>
              </a:lnSpc>
              <a:spcBef>
                <a:spcPts val="0"/>
              </a:spcBef>
              <a:spcAft>
                <a:spcPts val="0"/>
              </a:spcAft>
              <a:buSzPts val="1400"/>
              <a:buFont typeface="Hanken Grotesk"/>
              <a:buNone/>
              <a:defRPr b="1">
                <a:latin typeface="Hanken Grotesk"/>
                <a:ea typeface="Hanken Grotesk"/>
                <a:cs typeface="Hanken Grotesk"/>
                <a:sym typeface="Hanken Grotesk"/>
              </a:defRPr>
            </a:lvl9pPr>
          </a:lstStyle>
          <a:p/>
        </p:txBody>
      </p:sp>
      <p:sp>
        <p:nvSpPr>
          <p:cNvPr id="19" name="Google Shape;19;g1f4ee52550c_0_433"/>
          <p:cNvSpPr txBox="1"/>
          <p:nvPr>
            <p:ph idx="1" type="subTitle"/>
          </p:nvPr>
        </p:nvSpPr>
        <p:spPr>
          <a:xfrm>
            <a:off x="609600" y="1522733"/>
            <a:ext cx="7359300" cy="5889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10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1pPr>
            <a:lvl2pPr lvl="1"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2pPr>
            <a:lvl3pPr lvl="2"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3pPr>
            <a:lvl4pPr lvl="3"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4pPr>
            <a:lvl5pPr lvl="4"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5pPr>
            <a:lvl6pPr lvl="5"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6pPr>
            <a:lvl7pPr lvl="6"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7pPr>
            <a:lvl8pPr lvl="7"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8pPr>
            <a:lvl9pPr lvl="8" algn="l">
              <a:lnSpc>
                <a:spcPct val="100000"/>
              </a:lnSpc>
              <a:spcBef>
                <a:spcPts val="500"/>
              </a:spcBef>
              <a:spcAft>
                <a:spcPts val="0"/>
              </a:spcAft>
              <a:buClr>
                <a:schemeClr val="dk1"/>
              </a:buClr>
              <a:buSzPts val="2100"/>
              <a:buFont typeface="Hanken Grotesk SemiBold"/>
              <a:buNone/>
              <a:defRPr sz="2100">
                <a:solidFill>
                  <a:schemeClr val="dk1"/>
                </a:solidFill>
                <a:latin typeface="Hanken Grotesk SemiBold"/>
                <a:ea typeface="Hanken Grotesk SemiBold"/>
                <a:cs typeface="Hanken Grotesk SemiBold"/>
                <a:sym typeface="Hanken Grotesk SemiBold"/>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0" name="Shape 20"/>
        <p:cNvGrpSpPr/>
        <p:nvPr/>
      </p:nvGrpSpPr>
      <p:grpSpPr>
        <a:xfrm>
          <a:off x="0" y="0"/>
          <a:ext cx="0" cy="0"/>
          <a:chOff x="0" y="0"/>
          <a:chExt cx="0" cy="0"/>
        </a:xfrm>
      </p:grpSpPr>
      <p:sp>
        <p:nvSpPr>
          <p:cNvPr id="21" name="Google Shape;21;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6" name="Shape 26"/>
        <p:cNvGrpSpPr/>
        <p:nvPr/>
      </p:nvGrpSpPr>
      <p:grpSpPr>
        <a:xfrm>
          <a:off x="0" y="0"/>
          <a:ext cx="0" cy="0"/>
          <a:chOff x="0" y="0"/>
          <a:chExt cx="0" cy="0"/>
        </a:xfrm>
      </p:grpSpPr>
      <p:sp>
        <p:nvSpPr>
          <p:cNvPr id="27" name="Google Shape;27;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 name="Google Shape;2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2" name="Shape 32"/>
        <p:cNvGrpSpPr/>
        <p:nvPr/>
      </p:nvGrpSpPr>
      <p:grpSpPr>
        <a:xfrm>
          <a:off x="0" y="0"/>
          <a:ext cx="0" cy="0"/>
          <a:chOff x="0" y="0"/>
          <a:chExt cx="0" cy="0"/>
        </a:xfrm>
      </p:grpSpPr>
      <p:sp>
        <p:nvSpPr>
          <p:cNvPr id="33" name="Google Shape;3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9" name="Shape 39"/>
        <p:cNvGrpSpPr/>
        <p:nvPr/>
      </p:nvGrpSpPr>
      <p:grpSpPr>
        <a:xfrm>
          <a:off x="0" y="0"/>
          <a:ext cx="0" cy="0"/>
          <a:chOff x="0" y="0"/>
          <a:chExt cx="0" cy="0"/>
        </a:xfrm>
      </p:grpSpPr>
      <p:sp>
        <p:nvSpPr>
          <p:cNvPr id="40" name="Google Shape;40;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8" name="Shape 48"/>
        <p:cNvGrpSpPr/>
        <p:nvPr/>
      </p:nvGrpSpPr>
      <p:grpSpPr>
        <a:xfrm>
          <a:off x="0" y="0"/>
          <a:ext cx="0" cy="0"/>
          <a:chOff x="0" y="0"/>
          <a:chExt cx="0" cy="0"/>
        </a:xfrm>
      </p:grpSpPr>
      <p:sp>
        <p:nvSpPr>
          <p:cNvPr id="49" name="Google Shape;4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3" name="Shape 53"/>
        <p:cNvGrpSpPr/>
        <p:nvPr/>
      </p:nvGrpSpPr>
      <p:grpSpPr>
        <a:xfrm>
          <a:off x="0" y="0"/>
          <a:ext cx="0" cy="0"/>
          <a:chOff x="0" y="0"/>
          <a:chExt cx="0" cy="0"/>
        </a:xfrm>
      </p:grpSpPr>
      <p:sp>
        <p:nvSpPr>
          <p:cNvPr id="54" name="Google Shape;54;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7" name="Shape 57"/>
        <p:cNvGrpSpPr/>
        <p:nvPr/>
      </p:nvGrpSpPr>
      <p:grpSpPr>
        <a:xfrm>
          <a:off x="0" y="0"/>
          <a:ext cx="0" cy="0"/>
          <a:chOff x="0" y="0"/>
          <a:chExt cx="0" cy="0"/>
        </a:xfrm>
      </p:grpSpPr>
      <p:sp>
        <p:nvSpPr>
          <p:cNvPr id="58" name="Google Shape;58;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 name="Google Shape;60;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 name="Google Shape;6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4" name="Shape 64"/>
        <p:cNvGrpSpPr/>
        <p:nvPr/>
      </p:nvGrpSpPr>
      <p:grpSpPr>
        <a:xfrm>
          <a:off x="0" y="0"/>
          <a:ext cx="0" cy="0"/>
          <a:chOff x="0" y="0"/>
          <a:chExt cx="0" cy="0"/>
        </a:xfrm>
      </p:grpSpPr>
      <p:sp>
        <p:nvSpPr>
          <p:cNvPr id="65" name="Google Shape;65;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8"/>
          <p:cNvSpPr/>
          <p:nvPr>
            <p:ph idx="2" type="pic"/>
          </p:nvPr>
        </p:nvSpPr>
        <p:spPr>
          <a:xfrm>
            <a:off x="5183188" y="987425"/>
            <a:ext cx="6172200" cy="4873625"/>
          </a:xfrm>
          <a:prstGeom prst="rect">
            <a:avLst/>
          </a:prstGeom>
          <a:noFill/>
          <a:ln>
            <a:noFill/>
          </a:ln>
        </p:spPr>
      </p:sp>
      <p:sp>
        <p:nvSpPr>
          <p:cNvPr id="67" name="Google Shape;67;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1" name="Shape 71"/>
        <p:cNvGrpSpPr/>
        <p:nvPr/>
      </p:nvGrpSpPr>
      <p:grpSpPr>
        <a:xfrm>
          <a:off x="0" y="0"/>
          <a:ext cx="0" cy="0"/>
          <a:chOff x="0" y="0"/>
          <a:chExt cx="0" cy="0"/>
        </a:xfrm>
      </p:grpSpPr>
      <p:sp>
        <p:nvSpPr>
          <p:cNvPr id="72" name="Google Shape;72;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7" name="Shape 77"/>
        <p:cNvGrpSpPr/>
        <p:nvPr/>
      </p:nvGrpSpPr>
      <p:grpSpPr>
        <a:xfrm>
          <a:off x="0" y="0"/>
          <a:ext cx="0" cy="0"/>
          <a:chOff x="0" y="0"/>
          <a:chExt cx="0" cy="0"/>
        </a:xfrm>
      </p:grpSpPr>
      <p:sp>
        <p:nvSpPr>
          <p:cNvPr id="78" name="Google Shape;78;p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17EA"/>
        </a:solidFill>
      </p:bgPr>
    </p:bg>
    <p:spTree>
      <p:nvGrpSpPr>
        <p:cNvPr id="86" name="Shape 86"/>
        <p:cNvGrpSpPr/>
        <p:nvPr/>
      </p:nvGrpSpPr>
      <p:grpSpPr>
        <a:xfrm>
          <a:off x="0" y="0"/>
          <a:ext cx="0" cy="0"/>
          <a:chOff x="0" y="0"/>
          <a:chExt cx="0" cy="0"/>
        </a:xfrm>
      </p:grpSpPr>
      <p:pic>
        <p:nvPicPr>
          <p:cNvPr id="87" name="Google Shape;87;g20db6e3d7ff_0_89"/>
          <p:cNvPicPr preferRelativeResize="0"/>
          <p:nvPr/>
        </p:nvPicPr>
        <p:blipFill rotWithShape="1">
          <a:blip r:embed="rId3">
            <a:alphaModFix/>
          </a:blip>
          <a:srcRect b="0" l="0" r="0" t="0"/>
          <a:stretch/>
        </p:blipFill>
        <p:spPr>
          <a:xfrm rot="5400000">
            <a:off x="7409208" y="0"/>
            <a:ext cx="8595584" cy="6858000"/>
          </a:xfrm>
          <a:prstGeom prst="rect">
            <a:avLst/>
          </a:prstGeom>
          <a:noFill/>
          <a:ln>
            <a:noFill/>
          </a:ln>
        </p:spPr>
      </p:pic>
      <p:sp>
        <p:nvSpPr>
          <p:cNvPr id="88" name="Google Shape;88;g20db6e3d7ff_0_89"/>
          <p:cNvSpPr txBox="1"/>
          <p:nvPr/>
        </p:nvSpPr>
        <p:spPr>
          <a:xfrm>
            <a:off x="1900775" y="2405106"/>
            <a:ext cx="8811900" cy="3078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s-ES" sz="4700">
                <a:solidFill>
                  <a:schemeClr val="lt1"/>
                </a:solidFill>
                <a:latin typeface="Poppins ExtraBold"/>
                <a:ea typeface="Poppins ExtraBold"/>
                <a:cs typeface="Poppins ExtraBold"/>
                <a:sym typeface="Poppins ExtraBold"/>
              </a:rPr>
              <a:t>Historias destacadas en</a:t>
            </a:r>
            <a:endParaRPr sz="4700">
              <a:solidFill>
                <a:schemeClr val="lt1"/>
              </a:solidFill>
              <a:latin typeface="Poppins ExtraBold"/>
              <a:ea typeface="Poppins ExtraBold"/>
              <a:cs typeface="Poppins ExtraBold"/>
              <a:sym typeface="Poppins ExtraBold"/>
            </a:endParaRPr>
          </a:p>
          <a:p>
            <a:pPr indent="0" lvl="0" marL="0" rtl="0" algn="ctr">
              <a:spcBef>
                <a:spcPts val="0"/>
              </a:spcBef>
              <a:spcAft>
                <a:spcPts val="0"/>
              </a:spcAft>
              <a:buClr>
                <a:schemeClr val="dk1"/>
              </a:buClr>
              <a:buSzPts val="1100"/>
              <a:buFont typeface="Arial"/>
              <a:buNone/>
            </a:pPr>
            <a:r>
              <a:rPr lang="es-ES" sz="4700">
                <a:solidFill>
                  <a:schemeClr val="lt1"/>
                </a:solidFill>
                <a:latin typeface="Poppins ExtraBold"/>
                <a:ea typeface="Poppins ExtraBold"/>
                <a:cs typeface="Poppins ExtraBold"/>
                <a:sym typeface="Poppins ExtraBold"/>
              </a:rPr>
              <a:t>Instagram: </a:t>
            </a:r>
            <a:r>
              <a:rPr lang="es-ES" sz="4700">
                <a:solidFill>
                  <a:srgbClr val="B7F203"/>
                </a:solidFill>
                <a:latin typeface="Poppins ExtraBold"/>
                <a:ea typeface="Poppins ExtraBold"/>
                <a:cs typeface="Poppins ExtraBold"/>
                <a:sym typeface="Poppins ExtraBold"/>
              </a:rPr>
              <a:t>mejores prácticas</a:t>
            </a:r>
            <a:endParaRPr sz="4700">
              <a:solidFill>
                <a:srgbClr val="B7F203"/>
              </a:solidFill>
              <a:latin typeface="Poppins ExtraBold"/>
              <a:ea typeface="Poppins ExtraBold"/>
              <a:cs typeface="Poppins ExtraBold"/>
              <a:sym typeface="Poppins ExtraBold"/>
            </a:endParaRPr>
          </a:p>
          <a:p>
            <a:pPr indent="0" lvl="0" marL="0" marR="0" rtl="0" algn="ctr">
              <a:lnSpc>
                <a:spcPct val="100000"/>
              </a:lnSpc>
              <a:spcBef>
                <a:spcPts val="0"/>
              </a:spcBef>
              <a:spcAft>
                <a:spcPts val="0"/>
              </a:spcAft>
              <a:buClr>
                <a:srgbClr val="000000"/>
              </a:buClr>
              <a:buSzPts val="5100"/>
              <a:buFont typeface="Arial"/>
              <a:buNone/>
            </a:pPr>
            <a:r>
              <a:t/>
            </a:r>
            <a:endParaRPr sz="4700">
              <a:solidFill>
                <a:schemeClr val="lt1"/>
              </a:solidFill>
              <a:latin typeface="Poppins ExtraBold"/>
              <a:ea typeface="Poppins ExtraBold"/>
              <a:cs typeface="Poppins ExtraBold"/>
              <a:sym typeface="Poppins ExtraBold"/>
            </a:endParaRPr>
          </a:p>
        </p:txBody>
      </p:sp>
      <p:sp>
        <p:nvSpPr>
          <p:cNvPr id="89" name="Google Shape;89;g20db6e3d7ff_0_89"/>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pic>
        <p:nvPicPr>
          <p:cNvPr id="90" name="Google Shape;90;g20db6e3d7ff_0_89"/>
          <p:cNvPicPr preferRelativeResize="0"/>
          <p:nvPr/>
        </p:nvPicPr>
        <p:blipFill rotWithShape="1">
          <a:blip r:embed="rId4">
            <a:alphaModFix/>
          </a:blip>
          <a:srcRect b="33050" l="0" r="0" t="31254"/>
          <a:stretch/>
        </p:blipFill>
        <p:spPr>
          <a:xfrm>
            <a:off x="351825" y="435800"/>
            <a:ext cx="2311176" cy="824901"/>
          </a:xfrm>
          <a:prstGeom prst="rect">
            <a:avLst/>
          </a:prstGeom>
          <a:noFill/>
          <a:ln>
            <a:noFill/>
          </a:ln>
        </p:spPr>
      </p:pic>
      <p:sp>
        <p:nvSpPr>
          <p:cNvPr id="91" name="Google Shape;91;g20db6e3d7ff_0_89"/>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F203"/>
        </a:solidFill>
      </p:bgPr>
    </p:bg>
    <p:spTree>
      <p:nvGrpSpPr>
        <p:cNvPr id="95" name="Shape 95"/>
        <p:cNvGrpSpPr/>
        <p:nvPr/>
      </p:nvGrpSpPr>
      <p:grpSpPr>
        <a:xfrm>
          <a:off x="0" y="0"/>
          <a:ext cx="0" cy="0"/>
          <a:chOff x="0" y="0"/>
          <a:chExt cx="0" cy="0"/>
        </a:xfrm>
      </p:grpSpPr>
      <p:pic>
        <p:nvPicPr>
          <p:cNvPr id="96" name="Google Shape;96;g1f3f20c2203_4_84"/>
          <p:cNvPicPr preferRelativeResize="0"/>
          <p:nvPr/>
        </p:nvPicPr>
        <p:blipFill rotWithShape="1">
          <a:blip r:embed="rId3">
            <a:alphaModFix/>
          </a:blip>
          <a:srcRect b="33484" l="0" r="3873" t="35474"/>
          <a:stretch/>
        </p:blipFill>
        <p:spPr>
          <a:xfrm>
            <a:off x="341200" y="531500"/>
            <a:ext cx="2239809" cy="723249"/>
          </a:xfrm>
          <a:prstGeom prst="rect">
            <a:avLst/>
          </a:prstGeom>
          <a:noFill/>
          <a:ln>
            <a:noFill/>
          </a:ln>
        </p:spPr>
      </p:pic>
      <p:sp>
        <p:nvSpPr>
          <p:cNvPr id="97" name="Google Shape;97;g1f3f20c2203_4_84"/>
          <p:cNvSpPr txBox="1"/>
          <p:nvPr/>
        </p:nvSpPr>
        <p:spPr>
          <a:xfrm>
            <a:off x="1690050" y="2682450"/>
            <a:ext cx="8811900" cy="20319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chemeClr val="dk1"/>
              </a:buClr>
              <a:buSzPts val="2000"/>
              <a:buFont typeface="Arial"/>
              <a:buNone/>
            </a:pPr>
            <a:r>
              <a:rPr b="0" i="0" lang="es-ES" sz="2100" u="none" cap="none" strike="noStrike">
                <a:solidFill>
                  <a:srgbClr val="1A103E"/>
                </a:solidFill>
                <a:latin typeface="Poppins Light"/>
                <a:ea typeface="Poppins Light"/>
                <a:cs typeface="Poppins Light"/>
                <a:sym typeface="Poppins Light"/>
              </a:rPr>
              <a:t> </a:t>
            </a:r>
            <a:r>
              <a:rPr lang="es-ES" sz="4800">
                <a:solidFill>
                  <a:srgbClr val="1A103E"/>
                </a:solidFill>
                <a:latin typeface="Poppins ExtraBold"/>
                <a:ea typeface="Poppins ExtraBold"/>
                <a:cs typeface="Poppins ExtraBold"/>
                <a:sym typeface="Poppins ExtraBold"/>
              </a:rPr>
              <a:t>¿QUÉ SON LAS HISTORIAS</a:t>
            </a:r>
            <a:endParaRPr sz="4800">
              <a:solidFill>
                <a:srgbClr val="1A103E"/>
              </a:solidFill>
              <a:latin typeface="Poppins ExtraBold"/>
              <a:ea typeface="Poppins ExtraBold"/>
              <a:cs typeface="Poppins ExtraBold"/>
              <a:sym typeface="Poppins ExtraBold"/>
            </a:endParaRPr>
          </a:p>
          <a:p>
            <a:pPr indent="0" lvl="0" marL="0" rtl="0" algn="ctr">
              <a:spcBef>
                <a:spcPts val="0"/>
              </a:spcBef>
              <a:spcAft>
                <a:spcPts val="0"/>
              </a:spcAft>
              <a:buClr>
                <a:schemeClr val="dk1"/>
              </a:buClr>
              <a:buSzPts val="1100"/>
              <a:buFont typeface="Arial"/>
              <a:buNone/>
            </a:pPr>
            <a:r>
              <a:rPr lang="es-ES" sz="4800">
                <a:solidFill>
                  <a:srgbClr val="1A103E"/>
                </a:solidFill>
                <a:latin typeface="Poppins ExtraBold"/>
                <a:ea typeface="Poppins ExtraBold"/>
                <a:cs typeface="Poppins ExtraBold"/>
                <a:sym typeface="Poppins ExtraBold"/>
              </a:rPr>
              <a:t>DESTACADAS?</a:t>
            </a:r>
            <a:endParaRPr sz="4800">
              <a:solidFill>
                <a:srgbClr val="1A103E"/>
              </a:solidFill>
              <a:latin typeface="Poppins ExtraBold"/>
              <a:ea typeface="Poppins ExtraBold"/>
              <a:cs typeface="Poppins ExtraBold"/>
              <a:sym typeface="Poppins ExtraBold"/>
            </a:endParaRPr>
          </a:p>
        </p:txBody>
      </p:sp>
      <p:sp>
        <p:nvSpPr>
          <p:cNvPr id="98" name="Google Shape;98;g1f3f20c2203_4_84"/>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99" name="Google Shape;99;g1f3f20c2203_4_84"/>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dk1"/>
                </a:solidFill>
                <a:latin typeface="Poppins"/>
                <a:ea typeface="Poppins"/>
                <a:cs typeface="Poppins"/>
                <a:sym typeface="Poppins"/>
              </a:rPr>
              <a:t>www.laderacademy.com</a:t>
            </a:r>
            <a:endParaRPr b="1" i="0" sz="1200" u="none" cap="none" strike="noStrike">
              <a:solidFill>
                <a:schemeClr val="dk1"/>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g1efabbc7234_0_84"/>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105" name="Google Shape;105;g1efabbc7234_0_84"/>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106" name="Google Shape;106;g1efabbc7234_0_84"/>
          <p:cNvSpPr txBox="1"/>
          <p:nvPr/>
        </p:nvSpPr>
        <p:spPr>
          <a:xfrm>
            <a:off x="833025" y="646400"/>
            <a:ext cx="7117200" cy="550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Las historias destacadas</a:t>
            </a:r>
            <a:r>
              <a:rPr lang="es-ES" sz="1600">
                <a:solidFill>
                  <a:srgbClr val="5E17EA"/>
                </a:solidFill>
                <a:latin typeface="Montserrat Medium"/>
                <a:ea typeface="Montserrat Medium"/>
                <a:cs typeface="Montserrat Medium"/>
                <a:sym typeface="Montserrat Medium"/>
              </a:rPr>
              <a:t>, o highlights, son agrupaciones de nuestras historias archivadas que podemos fijar en nuestro perfil. Esto permite que estén disponibles hasta que el usuario desee eliminarlas.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Clr>
                <a:schemeClr val="dk1"/>
              </a:buClr>
              <a:buSzPts val="1100"/>
              <a:buFont typeface="Arial"/>
              <a:buNone/>
            </a:pPr>
            <a:r>
              <a:rPr b="1" lang="es-ES" sz="1800">
                <a:solidFill>
                  <a:srgbClr val="DA208C"/>
                </a:solidFill>
                <a:latin typeface="Montserrat"/>
                <a:ea typeface="Montserrat"/>
                <a:cs typeface="Montserrat"/>
                <a:sym typeface="Montserrat"/>
              </a:rPr>
              <a:t>¿Por qué sonimportantes?</a:t>
            </a:r>
            <a:endParaRPr b="1" sz="18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lang="es-ES" sz="1600">
                <a:solidFill>
                  <a:srgbClr val="5E17EA"/>
                </a:solidFill>
                <a:latin typeface="Montserrat Medium"/>
                <a:ea typeface="Montserrat Medium"/>
                <a:cs typeface="Montserrat Medium"/>
                <a:sym typeface="Montserrat Medium"/>
              </a:rPr>
              <a:t>Es necesario implementar nuevas funciones que nos ayuden a mantener el engagement con la comunidad</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lang="es-ES" sz="1600">
                <a:solidFill>
                  <a:srgbClr val="5E17EA"/>
                </a:solidFill>
                <a:latin typeface="Montserrat Medium"/>
                <a:ea typeface="Montserrat Medium"/>
                <a:cs typeface="Montserrat Medium"/>
                <a:sym typeface="Montserrat Medium"/>
              </a:rPr>
              <a:t>Sirven para optimizar la experiencias de clientes en la plataforma y crear nuevas oportunidades para conexiones significativas con sus audiencias.</a:t>
            </a:r>
            <a:endParaRPr sz="17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lang="es-ES" sz="1600">
                <a:solidFill>
                  <a:srgbClr val="5E17EA"/>
                </a:solidFill>
                <a:latin typeface="Montserrat Medium"/>
                <a:ea typeface="Montserrat Medium"/>
                <a:cs typeface="Montserrat Medium"/>
                <a:sym typeface="Montserrat Medium"/>
              </a:rPr>
              <a:t>Sirven para distribuir contenido destacado de nuestro negocio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lang="es-ES" sz="1600">
                <a:solidFill>
                  <a:srgbClr val="5E17EA"/>
                </a:solidFill>
                <a:latin typeface="Montserrat Medium"/>
                <a:ea typeface="Montserrat Medium"/>
                <a:cs typeface="Montserrat Medium"/>
                <a:sym typeface="Montserrat Medium"/>
              </a:rPr>
              <a:t>Debido a que se muestran justo debajo de la biografía los seguidores ven este contenido primero</a:t>
            </a:r>
            <a:endParaRPr sz="1600">
              <a:solidFill>
                <a:srgbClr val="5E17EA"/>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107" name="Google Shape;107;g1efabbc7234_0_84"/>
          <p:cNvPicPr preferRelativeResize="0"/>
          <p:nvPr/>
        </p:nvPicPr>
        <p:blipFill>
          <a:blip r:embed="rId5">
            <a:alphaModFix/>
          </a:blip>
          <a:stretch>
            <a:fillRect/>
          </a:stretch>
        </p:blipFill>
        <p:spPr>
          <a:xfrm>
            <a:off x="8599225" y="495300"/>
            <a:ext cx="3027834" cy="4763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A1F8C"/>
        </a:solidFill>
      </p:bgPr>
    </p:bg>
    <p:spTree>
      <p:nvGrpSpPr>
        <p:cNvPr id="111" name="Shape 111"/>
        <p:cNvGrpSpPr/>
        <p:nvPr/>
      </p:nvGrpSpPr>
      <p:grpSpPr>
        <a:xfrm>
          <a:off x="0" y="0"/>
          <a:ext cx="0" cy="0"/>
          <a:chOff x="0" y="0"/>
          <a:chExt cx="0" cy="0"/>
        </a:xfrm>
      </p:grpSpPr>
      <p:pic>
        <p:nvPicPr>
          <p:cNvPr id="112" name="Google Shape;112;g2df9f2a0132_1_212"/>
          <p:cNvPicPr preferRelativeResize="0"/>
          <p:nvPr/>
        </p:nvPicPr>
        <p:blipFill rotWithShape="1">
          <a:blip r:embed="rId3">
            <a:alphaModFix/>
          </a:blip>
          <a:srcRect b="0" l="0" r="0" t="0"/>
          <a:stretch/>
        </p:blipFill>
        <p:spPr>
          <a:xfrm rot="5400000">
            <a:off x="7409208" y="0"/>
            <a:ext cx="8595584" cy="6858000"/>
          </a:xfrm>
          <a:prstGeom prst="rect">
            <a:avLst/>
          </a:prstGeom>
          <a:noFill/>
          <a:ln>
            <a:noFill/>
          </a:ln>
        </p:spPr>
      </p:pic>
      <p:sp>
        <p:nvSpPr>
          <p:cNvPr id="113" name="Google Shape;113;g2df9f2a0132_1_212"/>
          <p:cNvSpPr txBox="1"/>
          <p:nvPr/>
        </p:nvSpPr>
        <p:spPr>
          <a:xfrm>
            <a:off x="3235200" y="2597851"/>
            <a:ext cx="57216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ORGANIZÁ TU CONTENIDO</a:t>
            </a:r>
            <a:endParaRPr b="0" i="0" sz="4800" u="none" cap="none" strike="noStrike">
              <a:solidFill>
                <a:schemeClr val="lt1"/>
              </a:solidFill>
              <a:latin typeface="Poppins ExtraBold"/>
              <a:ea typeface="Poppins ExtraBold"/>
              <a:cs typeface="Poppins ExtraBold"/>
              <a:sym typeface="Poppins ExtraBold"/>
            </a:endParaRPr>
          </a:p>
        </p:txBody>
      </p:sp>
      <p:sp>
        <p:nvSpPr>
          <p:cNvPr id="114" name="Google Shape;114;g2df9f2a0132_1_212"/>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15" name="Google Shape;115;g2df9f2a0132_1_212"/>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116" name="Google Shape;116;g2df9f2a0132_1_212"/>
          <p:cNvPicPr preferRelativeResize="0"/>
          <p:nvPr/>
        </p:nvPicPr>
        <p:blipFill rotWithShape="1">
          <a:blip r:embed="rId4">
            <a:alphaModFix/>
          </a:blip>
          <a:srcRect b="33052" l="0" r="0" t="31253"/>
          <a:stretch/>
        </p:blipFill>
        <p:spPr>
          <a:xfrm>
            <a:off x="351825" y="435800"/>
            <a:ext cx="2311176" cy="8249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g28f76306974_0_9"/>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122" name="Google Shape;122;g28f76306974_0_9"/>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123" name="Google Shape;123;g28f76306974_0_9"/>
          <p:cNvSpPr txBox="1"/>
          <p:nvPr/>
        </p:nvSpPr>
        <p:spPr>
          <a:xfrm>
            <a:off x="833025" y="847410"/>
            <a:ext cx="9919500" cy="494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El primer paso para crear tus historias destacadas es definir </a:t>
            </a:r>
            <a:r>
              <a:rPr b="1" lang="es-ES" sz="1600">
                <a:solidFill>
                  <a:srgbClr val="5E17EA"/>
                </a:solidFill>
                <a:latin typeface="Montserrat"/>
                <a:ea typeface="Montserrat"/>
                <a:cs typeface="Montserrat"/>
                <a:sym typeface="Montserrat"/>
              </a:rPr>
              <a:t>qué contenido quieres mostrar y cómo organizarlo.</a:t>
            </a:r>
            <a:endParaRPr b="1" sz="1600">
              <a:solidFill>
                <a:srgbClr val="5E17EA"/>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Esto depende del tipo de empresa que tengas. Sin embargo, existen ciertas prácticas que, por lo general, son efectivas en negocios de cualquier rubro: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DA208C"/>
                </a:solidFill>
                <a:latin typeface="Montserrat"/>
                <a:ea typeface="Montserrat"/>
                <a:cs typeface="Montserrat"/>
                <a:sym typeface="Montserrat"/>
              </a:rPr>
              <a:t>INVESTIGÁ A TUS USUARIOS</a:t>
            </a:r>
            <a:endParaRPr b="1" sz="16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lang="es-ES" sz="1600">
                <a:solidFill>
                  <a:srgbClr val="5E17EA"/>
                </a:solidFill>
                <a:latin typeface="Montserrat Medium"/>
                <a:ea typeface="Montserrat Medium"/>
                <a:cs typeface="Montserrat Medium"/>
                <a:sym typeface="Montserrat Medium"/>
              </a:rPr>
              <a:t> </a:t>
            </a:r>
            <a:r>
              <a:rPr b="1" lang="es-ES" sz="1600">
                <a:solidFill>
                  <a:srgbClr val="5E17EA"/>
                </a:solidFill>
                <a:latin typeface="Montserrat"/>
                <a:ea typeface="Montserrat"/>
                <a:cs typeface="Montserrat"/>
                <a:sym typeface="Montserrat"/>
              </a:rPr>
              <a:t>Prestá atención a las preguntas más frecuentes de tus compradores</a:t>
            </a:r>
            <a:r>
              <a:rPr lang="es-ES" sz="1600">
                <a:solidFill>
                  <a:srgbClr val="5E17EA"/>
                </a:solidFill>
                <a:latin typeface="Montserrat Medium"/>
                <a:ea typeface="Montserrat Medium"/>
                <a:cs typeface="Montserrat Medium"/>
                <a:sym typeface="Montserrat Medium"/>
              </a:rPr>
              <a:t>. Si identificas que siempre te realizan la misma pregunta, como </a:t>
            </a:r>
            <a:r>
              <a:rPr i="1" lang="es-ES" sz="1600">
                <a:solidFill>
                  <a:srgbClr val="5E17EA"/>
                </a:solidFill>
                <a:latin typeface="Montserrat Medium"/>
                <a:ea typeface="Montserrat Medium"/>
                <a:cs typeface="Montserrat Medium"/>
                <a:sym typeface="Montserrat Medium"/>
              </a:rPr>
              <a:t>¿cuáles son las condiciones para mayoristas?</a:t>
            </a:r>
            <a:r>
              <a:rPr lang="es-ES" sz="1600">
                <a:solidFill>
                  <a:srgbClr val="5E17EA"/>
                </a:solidFill>
                <a:latin typeface="Montserrat Medium"/>
                <a:ea typeface="Montserrat Medium"/>
                <a:cs typeface="Montserrat Medium"/>
                <a:sym typeface="Montserrat Medium"/>
              </a:rPr>
              <a:t> O </a:t>
            </a:r>
            <a:r>
              <a:rPr i="1" lang="es-ES" sz="1600">
                <a:solidFill>
                  <a:srgbClr val="5E17EA"/>
                </a:solidFill>
                <a:latin typeface="Montserrat Medium"/>
                <a:ea typeface="Montserrat Medium"/>
                <a:cs typeface="Montserrat Medium"/>
                <a:sym typeface="Montserrat Medium"/>
              </a:rPr>
              <a:t>¿dónde queda el local?,</a:t>
            </a:r>
            <a:r>
              <a:rPr lang="es-ES" sz="1600">
                <a:solidFill>
                  <a:srgbClr val="5E17EA"/>
                </a:solidFill>
                <a:latin typeface="Montserrat Medium"/>
                <a:ea typeface="Montserrat Medium"/>
                <a:cs typeface="Montserrat Medium"/>
                <a:sym typeface="Montserrat Medium"/>
              </a:rPr>
              <a:t> lo mejor sería dedicar una historia destacada a responder exclusivamente esas dudas.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330200" lvl="0" marL="457200" rtl="0" algn="l">
              <a:lnSpc>
                <a:spcPct val="115000"/>
              </a:lnSpc>
              <a:spcBef>
                <a:spcPts val="0"/>
              </a:spcBef>
              <a:spcAft>
                <a:spcPts val="0"/>
              </a:spcAft>
              <a:buClr>
                <a:srgbClr val="5E17EA"/>
              </a:buClr>
              <a:buSzPts val="1600"/>
              <a:buFont typeface="Montserrat Medium"/>
              <a:buChar char="-"/>
            </a:pPr>
            <a:r>
              <a:rPr b="1" lang="es-ES" sz="1600">
                <a:solidFill>
                  <a:srgbClr val="5E17EA"/>
                </a:solidFill>
                <a:latin typeface="Montserrat"/>
                <a:ea typeface="Montserrat"/>
                <a:cs typeface="Montserrat"/>
                <a:sym typeface="Montserrat"/>
              </a:rPr>
              <a:t>Analizá qué historias de Instagram tuvieron más éxito </a:t>
            </a:r>
            <a:r>
              <a:rPr lang="es-ES" sz="1600">
                <a:solidFill>
                  <a:srgbClr val="5E17EA"/>
                </a:solidFill>
                <a:latin typeface="Montserrat Medium"/>
                <a:ea typeface="Montserrat Medium"/>
                <a:cs typeface="Montserrat Medium"/>
                <a:sym typeface="Montserrat Medium"/>
              </a:rPr>
              <a:t>para luego agruparlas en historias destacadas únicamente destinada a esa temática que fue furor. Para ver tus historias publicadas y sus estadísticas entrá a tu perfil → Menú → “ Archivo”.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g28f76306974_0_19"/>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129" name="Google Shape;129;g28f76306974_0_19"/>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130" name="Google Shape;130;g28f76306974_0_19"/>
          <p:cNvSpPr txBox="1"/>
          <p:nvPr/>
        </p:nvSpPr>
        <p:spPr>
          <a:xfrm>
            <a:off x="833025" y="646400"/>
            <a:ext cx="6810000" cy="569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1600">
                <a:solidFill>
                  <a:srgbClr val="DA208C"/>
                </a:solidFill>
                <a:latin typeface="Montserrat"/>
                <a:ea typeface="Montserrat"/>
                <a:cs typeface="Montserrat"/>
                <a:sym typeface="Montserrat"/>
              </a:rPr>
              <a:t>Estrategia vidriera</a:t>
            </a:r>
            <a:endParaRPr b="1" sz="16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Si tenes distintas líneas de productos o servicios, una buena idea es crear historias destacadas por categoría de productos para que tus seguidores puedan acceder a los productos en stock de una manera cómoda y segmentada según sus intereses.</a:t>
            </a:r>
            <a:endParaRPr sz="1600">
              <a:solidFill>
                <a:srgbClr val="5E17EA"/>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 Esto es una buena opción s</a:t>
            </a:r>
            <a:r>
              <a:rPr b="1" lang="es-ES" sz="1600">
                <a:solidFill>
                  <a:srgbClr val="5E17EA"/>
                </a:solidFill>
                <a:latin typeface="Montserrat"/>
                <a:ea typeface="Montserrat"/>
                <a:cs typeface="Montserrat"/>
                <a:sym typeface="Montserrat"/>
              </a:rPr>
              <a:t>i no tienes tienda online.</a:t>
            </a:r>
            <a:endParaRPr b="1" sz="1600">
              <a:solidFill>
                <a:srgbClr val="5E17EA"/>
              </a:solidFill>
              <a:latin typeface="Montserrat"/>
              <a:ea typeface="Montserrat"/>
              <a:cs typeface="Montserrat"/>
              <a:sym typeface="Montserrat"/>
            </a:endParaRPr>
          </a:p>
          <a:p>
            <a:pPr indent="0" lvl="0" marL="0" rtl="0" algn="l">
              <a:lnSpc>
                <a:spcPct val="150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 Asegurate de subir los artículos </a:t>
            </a:r>
            <a:r>
              <a:rPr b="1" lang="es-ES" sz="1600">
                <a:solidFill>
                  <a:srgbClr val="5E17EA"/>
                </a:solidFill>
                <a:latin typeface="Montserrat"/>
                <a:ea typeface="Montserrat"/>
                <a:cs typeface="Montserrat"/>
                <a:sym typeface="Montserrat"/>
              </a:rPr>
              <a:t>más relevantes (</a:t>
            </a:r>
            <a:r>
              <a:rPr lang="es-ES" sz="1600">
                <a:solidFill>
                  <a:srgbClr val="5E17EA"/>
                </a:solidFill>
                <a:latin typeface="Montserrat Medium"/>
                <a:ea typeface="Montserrat Medium"/>
                <a:cs typeface="Montserrat Medium"/>
                <a:sym typeface="Montserrat Medium"/>
              </a:rPr>
              <a:t>los más vendidos), no sobrecargues al usuario con historias.</a:t>
            </a:r>
            <a:endParaRPr sz="1600">
              <a:solidFill>
                <a:srgbClr val="5E17EA"/>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 Además, si ofreces muchos productos o servicios diferentes, quizás sea más cómodo incluirlos en una sección única. Podes usar un nombre original como por ejemplo </a:t>
            </a:r>
            <a:r>
              <a:rPr i="1" lang="es-ES" sz="1600">
                <a:solidFill>
                  <a:srgbClr val="5E17EA"/>
                </a:solidFill>
                <a:latin typeface="Montserrat Medium"/>
                <a:ea typeface="Montserrat Medium"/>
                <a:cs typeface="Montserrat Medium"/>
                <a:sym typeface="Montserrat Medium"/>
              </a:rPr>
              <a:t>“Nuestros Looks”</a:t>
            </a:r>
            <a:r>
              <a:rPr lang="es-ES" sz="1600">
                <a:solidFill>
                  <a:srgbClr val="5E17EA"/>
                </a:solidFill>
                <a:latin typeface="Montserrat Medium"/>
                <a:ea typeface="Montserrat Medium"/>
                <a:cs typeface="Montserrat Medium"/>
                <a:sym typeface="Montserrat Medium"/>
              </a:rPr>
              <a:t> para una marca de indumentaria.</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b="1" sz="1600">
              <a:solidFill>
                <a:srgbClr val="5E17EA"/>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131" name="Google Shape;131;g28f76306974_0_19"/>
          <p:cNvPicPr preferRelativeResize="0"/>
          <p:nvPr/>
        </p:nvPicPr>
        <p:blipFill>
          <a:blip r:embed="rId5">
            <a:alphaModFix/>
          </a:blip>
          <a:stretch>
            <a:fillRect/>
          </a:stretch>
        </p:blipFill>
        <p:spPr>
          <a:xfrm>
            <a:off x="8422125" y="980075"/>
            <a:ext cx="3220576" cy="4763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17EA"/>
        </a:solidFill>
      </p:bgPr>
    </p:bg>
    <p:spTree>
      <p:nvGrpSpPr>
        <p:cNvPr id="135" name="Shape 135"/>
        <p:cNvGrpSpPr/>
        <p:nvPr/>
      </p:nvGrpSpPr>
      <p:grpSpPr>
        <a:xfrm>
          <a:off x="0" y="0"/>
          <a:ext cx="0" cy="0"/>
          <a:chOff x="0" y="0"/>
          <a:chExt cx="0" cy="0"/>
        </a:xfrm>
      </p:grpSpPr>
      <p:pic>
        <p:nvPicPr>
          <p:cNvPr id="136" name="Google Shape;136;g1f3f20c2203_4_166"/>
          <p:cNvPicPr preferRelativeResize="0"/>
          <p:nvPr/>
        </p:nvPicPr>
        <p:blipFill rotWithShape="1">
          <a:blip r:embed="rId3">
            <a:alphaModFix/>
          </a:blip>
          <a:srcRect b="0" l="0" r="0" t="0"/>
          <a:stretch/>
        </p:blipFill>
        <p:spPr>
          <a:xfrm rot="5400000">
            <a:off x="7409208" y="0"/>
            <a:ext cx="8595584" cy="6858000"/>
          </a:xfrm>
          <a:prstGeom prst="rect">
            <a:avLst/>
          </a:prstGeom>
          <a:noFill/>
          <a:ln>
            <a:noFill/>
          </a:ln>
        </p:spPr>
      </p:pic>
      <p:sp>
        <p:nvSpPr>
          <p:cNvPr id="137" name="Google Shape;137;g1f3f20c2203_4_166"/>
          <p:cNvSpPr txBox="1"/>
          <p:nvPr/>
        </p:nvSpPr>
        <p:spPr>
          <a:xfrm>
            <a:off x="1368700" y="1449928"/>
            <a:ext cx="61560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3200">
                <a:solidFill>
                  <a:schemeClr val="lt1"/>
                </a:solidFill>
                <a:latin typeface="Poppins ExtraBold"/>
                <a:ea typeface="Poppins ExtraBold"/>
                <a:cs typeface="Poppins ExtraBold"/>
                <a:sym typeface="Poppins ExtraBold"/>
              </a:rPr>
              <a:t>10 ideas para tus highlights</a:t>
            </a:r>
            <a:endParaRPr b="0" i="0" sz="3200" u="none" cap="none" strike="noStrike">
              <a:solidFill>
                <a:schemeClr val="lt1"/>
              </a:solidFill>
              <a:latin typeface="Poppins ExtraBold"/>
              <a:ea typeface="Poppins ExtraBold"/>
              <a:cs typeface="Poppins ExtraBold"/>
              <a:sym typeface="Poppins ExtraBold"/>
            </a:endParaRPr>
          </a:p>
        </p:txBody>
      </p:sp>
      <p:sp>
        <p:nvSpPr>
          <p:cNvPr id="138" name="Google Shape;138;g1f3f20c2203_4_166"/>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39" name="Google Shape;139;g1f3f20c2203_4_166"/>
          <p:cNvSpPr txBox="1"/>
          <p:nvPr/>
        </p:nvSpPr>
        <p:spPr>
          <a:xfrm>
            <a:off x="1009525" y="2186178"/>
            <a:ext cx="10673400" cy="4225200"/>
          </a:xfrm>
          <a:prstGeom prst="rect">
            <a:avLst/>
          </a:prstGeom>
          <a:noFill/>
          <a:ln>
            <a:noFill/>
          </a:ln>
        </p:spPr>
        <p:txBody>
          <a:bodyPr anchorCtr="0" anchor="t" bIns="91425" lIns="91425" spcFirstLastPara="1" rIns="91425" wrap="square" tIns="91425">
            <a:spAutoFit/>
          </a:bodyPr>
          <a:lstStyle/>
          <a:p>
            <a:pPr indent="0" lvl="0" marL="457200" rtl="0" algn="l">
              <a:lnSpc>
                <a:spcPct val="150000"/>
              </a:lnSpc>
              <a:spcBef>
                <a:spcPts val="0"/>
              </a:spcBef>
              <a:spcAft>
                <a:spcPts val="0"/>
              </a:spcAft>
              <a:buClr>
                <a:schemeClr val="dk1"/>
              </a:buClr>
              <a:buSzPts val="1100"/>
              <a:buFont typeface="Arial"/>
              <a:buNone/>
            </a:pPr>
            <a:r>
              <a:rPr b="1" lang="es-ES" sz="1500">
                <a:solidFill>
                  <a:schemeClr val="lt1"/>
                </a:solidFill>
                <a:latin typeface="Montserrat"/>
                <a:ea typeface="Montserrat"/>
                <a:cs typeface="Montserrat"/>
                <a:sym typeface="Montserrat"/>
              </a:rPr>
              <a:t>S</a:t>
            </a:r>
            <a:r>
              <a:rPr b="1" lang="es-ES" sz="1500">
                <a:solidFill>
                  <a:schemeClr val="lt1"/>
                </a:solidFill>
                <a:latin typeface="Montserrat"/>
                <a:ea typeface="Montserrat"/>
                <a:cs typeface="Montserrat"/>
                <a:sym typeface="Montserrat"/>
              </a:rPr>
              <a:t>OBRE TU MARCA: </a:t>
            </a:r>
            <a:r>
              <a:rPr lang="es-ES" sz="1500">
                <a:solidFill>
                  <a:schemeClr val="lt1"/>
                </a:solidFill>
                <a:latin typeface="Montserrat Medium"/>
                <a:ea typeface="Montserrat Medium"/>
                <a:cs typeface="Montserrat Medium"/>
                <a:sym typeface="Montserrat Medium"/>
              </a:rPr>
              <a:t>contá</a:t>
            </a:r>
            <a:r>
              <a:rPr b="1" lang="es-ES" sz="1500">
                <a:solidFill>
                  <a:schemeClr val="lt1"/>
                </a:solidFill>
                <a:latin typeface="Montserrat"/>
                <a:ea typeface="Montserrat"/>
                <a:cs typeface="Montserrat"/>
                <a:sym typeface="Montserrat"/>
              </a:rPr>
              <a:t> cosas interesantes sobre tu marca:</a:t>
            </a:r>
            <a:r>
              <a:rPr lang="es-ES" sz="1500">
                <a:solidFill>
                  <a:schemeClr val="lt1"/>
                </a:solidFill>
                <a:latin typeface="Montserrat Medium"/>
                <a:ea typeface="Montserrat Medium"/>
                <a:cs typeface="Montserrat Medium"/>
                <a:sym typeface="Montserrat Medium"/>
              </a:rPr>
              <a:t> cómo nació, alguna anécdota graciosa,</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el detrás de escena de tu producción, presentar a tu equipo, etc. Contá tu historia, especialmente a</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través de videos espontáneos, es una excelente forma de humanizar la marca y generar confianza</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entre tus seguidores.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b="1" lang="es-ES" sz="1500">
                <a:solidFill>
                  <a:schemeClr val="lt1"/>
                </a:solidFill>
                <a:latin typeface="Montserrat"/>
                <a:ea typeface="Montserrat"/>
                <a:cs typeface="Montserrat"/>
                <a:sym typeface="Montserrat"/>
              </a:rPr>
              <a:t>TOP PRODUCTOS / SERVICIOS: </a:t>
            </a:r>
            <a:r>
              <a:rPr lang="es-ES" sz="1500">
                <a:solidFill>
                  <a:schemeClr val="lt1"/>
                </a:solidFill>
                <a:latin typeface="Montserrat Medium"/>
                <a:ea typeface="Montserrat Medium"/>
                <a:cs typeface="Montserrat Medium"/>
                <a:sym typeface="Montserrat Medium"/>
              </a:rPr>
              <a:t>hacé una sección para tus </a:t>
            </a:r>
            <a:r>
              <a:rPr b="1" lang="es-ES" sz="1500">
                <a:solidFill>
                  <a:schemeClr val="lt1"/>
                </a:solidFill>
                <a:latin typeface="Montserrat"/>
                <a:ea typeface="Montserrat"/>
                <a:cs typeface="Montserrat"/>
                <a:sym typeface="Montserrat"/>
              </a:rPr>
              <a:t>top-ventas</a:t>
            </a:r>
            <a:r>
              <a:rPr lang="es-ES" sz="1500">
                <a:solidFill>
                  <a:schemeClr val="lt1"/>
                </a:solidFill>
                <a:latin typeface="Montserrat Medium"/>
                <a:ea typeface="Montserrat Medium"/>
                <a:cs typeface="Montserrat Medium"/>
                <a:sym typeface="Montserrat Medium"/>
              </a:rPr>
              <a:t> o productos más vendidos. Esto</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aumentará las posibilidades de obtener más trafico en tu tienda online y visitantes a tu tienda física.</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Esto no sucede si solo publicas productos que te está costando vender.</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b="1" lang="es-ES" sz="1500">
                <a:solidFill>
                  <a:schemeClr val="lt1"/>
                </a:solidFill>
                <a:latin typeface="Montserrat"/>
                <a:ea typeface="Montserrat"/>
                <a:cs typeface="Montserrat"/>
                <a:sym typeface="Montserrat"/>
              </a:rPr>
              <a:t>CONTACTOS:</a:t>
            </a:r>
            <a:r>
              <a:rPr lang="es-ES" sz="1500">
                <a:solidFill>
                  <a:schemeClr val="lt1"/>
                </a:solidFill>
                <a:latin typeface="Montserrat Medium"/>
                <a:ea typeface="Montserrat Medium"/>
                <a:cs typeface="Montserrat Medium"/>
                <a:sym typeface="Montserrat Medium"/>
              </a:rPr>
              <a:t> contá cómo se puede poner en </a:t>
            </a:r>
            <a:r>
              <a:rPr b="1" lang="es-ES" sz="1500">
                <a:solidFill>
                  <a:schemeClr val="lt1"/>
                </a:solidFill>
                <a:latin typeface="Montserrat"/>
                <a:ea typeface="Montserrat"/>
                <a:cs typeface="Montserrat"/>
                <a:sym typeface="Montserrat"/>
              </a:rPr>
              <a:t>contacto</a:t>
            </a:r>
            <a:r>
              <a:rPr lang="es-ES" sz="1500">
                <a:solidFill>
                  <a:schemeClr val="lt1"/>
                </a:solidFill>
                <a:latin typeface="Montserrat Medium"/>
                <a:ea typeface="Montserrat Medium"/>
                <a:cs typeface="Montserrat Medium"/>
                <a:sym typeface="Montserrat Medium"/>
              </a:rPr>
              <a:t> con vos. Intentá mostrar muchos métodos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Clr>
                <a:schemeClr val="dk1"/>
              </a:buClr>
              <a:buSzPts val="1100"/>
              <a:buFont typeface="Arial"/>
              <a:buNone/>
            </a:pPr>
            <a:r>
              <a:rPr lang="es-ES" sz="1500">
                <a:solidFill>
                  <a:schemeClr val="lt1"/>
                </a:solidFill>
                <a:latin typeface="Montserrat Medium"/>
                <a:ea typeface="Montserrat Medium"/>
                <a:cs typeface="Montserrat Medium"/>
                <a:sym typeface="Montserrat Medium"/>
              </a:rPr>
              <a:t>como </a:t>
            </a:r>
            <a:r>
              <a:rPr i="1" lang="es-ES" sz="1500">
                <a:solidFill>
                  <a:schemeClr val="lt1"/>
                </a:solidFill>
                <a:latin typeface="Montserrat Medium"/>
                <a:ea typeface="Montserrat Medium"/>
                <a:cs typeface="Montserrat Medium"/>
                <a:sym typeface="Montserrat Medium"/>
              </a:rPr>
              <a:t>email, teléfono y encuentro personal.</a:t>
            </a:r>
            <a:endParaRPr i="1" sz="1500">
              <a:solidFill>
                <a:schemeClr val="lt1"/>
              </a:solidFill>
              <a:latin typeface="Montserrat Medium"/>
              <a:ea typeface="Montserrat Medium"/>
              <a:cs typeface="Montserrat Medium"/>
              <a:sym typeface="Montserrat Medium"/>
            </a:endParaRPr>
          </a:p>
          <a:p>
            <a:pPr indent="0" lvl="0" marL="0" marR="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40" name="Google Shape;140;g1f3f20c2203_4_166"/>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141" name="Google Shape;141;g1f3f20c2203_4_166"/>
          <p:cNvPicPr preferRelativeResize="0"/>
          <p:nvPr/>
        </p:nvPicPr>
        <p:blipFill rotWithShape="1">
          <a:blip r:embed="rId4">
            <a:alphaModFix/>
          </a:blip>
          <a:srcRect b="33052" l="0" r="0" t="31253"/>
          <a:stretch/>
        </p:blipFill>
        <p:spPr>
          <a:xfrm>
            <a:off x="351825" y="435800"/>
            <a:ext cx="2311176" cy="824901"/>
          </a:xfrm>
          <a:prstGeom prst="rect">
            <a:avLst/>
          </a:prstGeom>
          <a:noFill/>
          <a:ln>
            <a:noFill/>
          </a:ln>
        </p:spPr>
      </p:pic>
      <p:sp>
        <p:nvSpPr>
          <p:cNvPr id="142" name="Google Shape;142;g1f3f20c2203_4_166"/>
          <p:cNvSpPr txBox="1"/>
          <p:nvPr/>
        </p:nvSpPr>
        <p:spPr>
          <a:xfrm>
            <a:off x="551125" y="2127025"/>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1</a:t>
            </a:r>
            <a:endParaRPr b="0" i="0" sz="4800" u="none" cap="none" strike="noStrike">
              <a:solidFill>
                <a:schemeClr val="lt1"/>
              </a:solidFill>
              <a:latin typeface="Poppins ExtraBold"/>
              <a:ea typeface="Poppins ExtraBold"/>
              <a:cs typeface="Poppins ExtraBold"/>
              <a:sym typeface="Poppins ExtraBold"/>
            </a:endParaRPr>
          </a:p>
        </p:txBody>
      </p:sp>
      <p:sp>
        <p:nvSpPr>
          <p:cNvPr id="143" name="Google Shape;143;g1f3f20c2203_4_166"/>
          <p:cNvSpPr txBox="1"/>
          <p:nvPr/>
        </p:nvSpPr>
        <p:spPr>
          <a:xfrm>
            <a:off x="551125" y="3782425"/>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2</a:t>
            </a:r>
            <a:endParaRPr b="0" i="0" sz="4800" u="none" cap="none" strike="noStrike">
              <a:solidFill>
                <a:schemeClr val="lt1"/>
              </a:solidFill>
              <a:latin typeface="Poppins ExtraBold"/>
              <a:ea typeface="Poppins ExtraBold"/>
              <a:cs typeface="Poppins ExtraBold"/>
              <a:sym typeface="Poppins ExtraBold"/>
            </a:endParaRPr>
          </a:p>
        </p:txBody>
      </p:sp>
      <p:sp>
        <p:nvSpPr>
          <p:cNvPr id="144" name="Google Shape;144;g1f3f20c2203_4_166"/>
          <p:cNvSpPr txBox="1"/>
          <p:nvPr/>
        </p:nvSpPr>
        <p:spPr>
          <a:xfrm>
            <a:off x="551125" y="5142225"/>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3</a:t>
            </a:r>
            <a:endParaRPr b="0" i="0" sz="4800" u="none" cap="none" strike="noStrike">
              <a:solidFill>
                <a:schemeClr val="lt1"/>
              </a:solidFill>
              <a:latin typeface="Poppins ExtraBold"/>
              <a:ea typeface="Poppins ExtraBold"/>
              <a:cs typeface="Poppins ExtraBold"/>
              <a:sym typeface="Poppins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17EA"/>
        </a:solidFill>
      </p:bgPr>
    </p:bg>
    <p:spTree>
      <p:nvGrpSpPr>
        <p:cNvPr id="148" name="Shape 148"/>
        <p:cNvGrpSpPr/>
        <p:nvPr/>
      </p:nvGrpSpPr>
      <p:grpSpPr>
        <a:xfrm>
          <a:off x="0" y="0"/>
          <a:ext cx="0" cy="0"/>
          <a:chOff x="0" y="0"/>
          <a:chExt cx="0" cy="0"/>
        </a:xfrm>
      </p:grpSpPr>
      <p:pic>
        <p:nvPicPr>
          <p:cNvPr id="149" name="Google Shape;149;g28f76306974_0_32"/>
          <p:cNvPicPr preferRelativeResize="0"/>
          <p:nvPr/>
        </p:nvPicPr>
        <p:blipFill rotWithShape="1">
          <a:blip r:embed="rId3">
            <a:alphaModFix/>
          </a:blip>
          <a:srcRect b="0" l="0" r="0" t="0"/>
          <a:stretch/>
        </p:blipFill>
        <p:spPr>
          <a:xfrm rot="5400000">
            <a:off x="7409208" y="0"/>
            <a:ext cx="8595584" cy="6858000"/>
          </a:xfrm>
          <a:prstGeom prst="rect">
            <a:avLst/>
          </a:prstGeom>
          <a:noFill/>
          <a:ln>
            <a:noFill/>
          </a:ln>
        </p:spPr>
      </p:pic>
      <p:sp>
        <p:nvSpPr>
          <p:cNvPr id="150" name="Google Shape;150;g28f76306974_0_32"/>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51" name="Google Shape;151;g28f76306974_0_32"/>
          <p:cNvSpPr txBox="1"/>
          <p:nvPr/>
        </p:nvSpPr>
        <p:spPr>
          <a:xfrm>
            <a:off x="1009525" y="1665916"/>
            <a:ext cx="10673400" cy="4917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 	</a:t>
            </a:r>
            <a:r>
              <a:rPr b="1" lang="es-ES" sz="1500">
                <a:solidFill>
                  <a:schemeClr val="lt1"/>
                </a:solidFill>
                <a:latin typeface="Montserrat"/>
                <a:ea typeface="Montserrat"/>
                <a:cs typeface="Montserrat"/>
                <a:sym typeface="Montserrat"/>
              </a:rPr>
              <a:t>RECOMENDACIONES: </a:t>
            </a:r>
            <a:r>
              <a:rPr lang="es-ES" sz="1500">
                <a:solidFill>
                  <a:schemeClr val="lt1"/>
                </a:solidFill>
                <a:latin typeface="Montserrat Medium"/>
                <a:ea typeface="Montserrat Medium"/>
                <a:cs typeface="Montserrat Medium"/>
                <a:sym typeface="Montserrat Medium"/>
              </a:rPr>
              <a:t>Para conectar con tus seguidores mostrales </a:t>
            </a:r>
            <a:r>
              <a:rPr b="1" lang="es-ES" sz="1500">
                <a:solidFill>
                  <a:schemeClr val="lt1"/>
                </a:solidFill>
                <a:latin typeface="Montserrat"/>
                <a:ea typeface="Montserrat"/>
                <a:cs typeface="Montserrat"/>
                <a:sym typeface="Montserrat"/>
              </a:rPr>
              <a:t>tips de su interés </a:t>
            </a:r>
            <a:r>
              <a:rPr lang="es-ES" sz="1500">
                <a:solidFill>
                  <a:schemeClr val="lt1"/>
                </a:solidFill>
                <a:latin typeface="Montserrat Medium"/>
                <a:ea typeface="Montserrat Medium"/>
                <a:cs typeface="Montserrat Medium"/>
                <a:sym typeface="Montserrat Medium"/>
              </a:rPr>
              <a:t>vinculados a tus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productos</a:t>
            </a:r>
            <a:r>
              <a:rPr i="1" lang="es-ES" sz="1500">
                <a:solidFill>
                  <a:schemeClr val="lt1"/>
                </a:solidFill>
                <a:latin typeface="Montserrat Medium"/>
                <a:ea typeface="Montserrat Medium"/>
                <a:cs typeface="Montserrat Medium"/>
                <a:sym typeface="Montserrat Medium"/>
              </a:rPr>
              <a:t> (ejemplo: “cómo armar tu cama con nuestros almohadones”) o vinculados a tu rubro</a:t>
            </a:r>
            <a:endParaRPr i="1"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i="1" lang="es-ES" sz="1500">
                <a:solidFill>
                  <a:schemeClr val="lt1"/>
                </a:solidFill>
                <a:latin typeface="Montserrat Medium"/>
                <a:ea typeface="Montserrat Medium"/>
                <a:cs typeface="Montserrat Medium"/>
                <a:sym typeface="Montserrat Medium"/>
              </a:rPr>
              <a:t>(ejemplo: “cómo planificar la deco de tu dormitorio”).</a:t>
            </a:r>
            <a:endParaRPr i="1"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1" lang="es-ES" sz="1500">
                <a:solidFill>
                  <a:schemeClr val="lt1"/>
                </a:solidFill>
                <a:latin typeface="Montserrat"/>
                <a:ea typeface="Montserrat"/>
                <a:cs typeface="Montserrat"/>
                <a:sym typeface="Montserrat"/>
              </a:rPr>
              <a:t>PREGUNTAS FRECUENTES: </a:t>
            </a:r>
            <a:r>
              <a:rPr lang="es-ES" sz="1500">
                <a:solidFill>
                  <a:schemeClr val="lt1"/>
                </a:solidFill>
                <a:latin typeface="Montserrat Medium"/>
                <a:ea typeface="Montserrat Medium"/>
                <a:cs typeface="Montserrat Medium"/>
                <a:sym typeface="Montserrat Medium"/>
              </a:rPr>
              <a:t>Armá una sección con un sticker de </a:t>
            </a:r>
            <a:r>
              <a:rPr i="1" lang="es-ES" sz="1500">
                <a:solidFill>
                  <a:schemeClr val="lt1"/>
                </a:solidFill>
                <a:latin typeface="Montserrat Medium"/>
                <a:ea typeface="Montserrat Medium"/>
                <a:cs typeface="Montserrat Medium"/>
                <a:sym typeface="Montserrat Medium"/>
              </a:rPr>
              <a:t>“preguntas”</a:t>
            </a:r>
            <a:r>
              <a:rPr lang="es-ES" sz="1500">
                <a:solidFill>
                  <a:schemeClr val="lt1"/>
                </a:solidFill>
                <a:latin typeface="Montserrat Medium"/>
                <a:ea typeface="Montserrat Medium"/>
                <a:cs typeface="Montserrat Medium"/>
                <a:sym typeface="Montserrat Medium"/>
              </a:rPr>
              <a:t> y las respuestas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a preguntas más comunes. Al fijarlo en tu perfil, es de fácil acceso y siempre estará disponible.</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1" lang="es-ES" sz="1500">
                <a:solidFill>
                  <a:schemeClr val="lt1"/>
                </a:solidFill>
                <a:latin typeface="Montserrat"/>
                <a:ea typeface="Montserrat"/>
                <a:cs typeface="Montserrat"/>
                <a:sym typeface="Montserrat"/>
              </a:rPr>
              <a:t>OFERTAS: </a:t>
            </a:r>
            <a:r>
              <a:rPr lang="es-ES" sz="1500">
                <a:solidFill>
                  <a:schemeClr val="lt1"/>
                </a:solidFill>
                <a:latin typeface="Montserrat Medium"/>
                <a:ea typeface="Montserrat Medium"/>
                <a:cs typeface="Montserrat Medium"/>
                <a:sym typeface="Montserrat Medium"/>
              </a:rPr>
              <a:t>si tenés </a:t>
            </a:r>
            <a:r>
              <a:rPr b="1" lang="es-ES" sz="1500">
                <a:solidFill>
                  <a:schemeClr val="lt1"/>
                </a:solidFill>
                <a:latin typeface="Montserrat"/>
                <a:ea typeface="Montserrat"/>
                <a:cs typeface="Montserrat"/>
                <a:sym typeface="Montserrat"/>
              </a:rPr>
              <a:t>oferta o beneficio de compra especial</a:t>
            </a:r>
            <a:r>
              <a:rPr lang="es-ES" sz="1500">
                <a:solidFill>
                  <a:schemeClr val="lt1"/>
                </a:solidFill>
                <a:latin typeface="Montserrat Medium"/>
                <a:ea typeface="Montserrat Medium"/>
                <a:cs typeface="Montserrat Medium"/>
                <a:sym typeface="Montserrat Medium"/>
              </a:rPr>
              <a:t> para algún producto o servicio,</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compartilo. Solo asegurate de quitarla cuando ya no esté vigente.</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1" lang="es-ES" sz="1500">
                <a:solidFill>
                  <a:schemeClr val="lt1"/>
                </a:solidFill>
                <a:latin typeface="Montserrat"/>
                <a:ea typeface="Montserrat"/>
                <a:cs typeface="Montserrat"/>
                <a:sym typeface="Montserrat"/>
              </a:rPr>
              <a:t>LOGROS: </a:t>
            </a:r>
            <a:r>
              <a:rPr lang="es-ES" sz="1500">
                <a:solidFill>
                  <a:schemeClr val="lt1"/>
                </a:solidFill>
                <a:latin typeface="Montserrat Medium"/>
                <a:ea typeface="Montserrat Medium"/>
                <a:cs typeface="Montserrat Medium"/>
                <a:sym typeface="Montserrat Medium"/>
              </a:rPr>
              <a:t>si tu negocio ganó algún premio, participaste en algún evento, ha cumplido años, etc.</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compartilo con tus seguidores y hacelos sentirse parte de tus éxitos.</a:t>
            </a:r>
            <a:endParaRPr sz="1500">
              <a:solidFill>
                <a:schemeClr val="lt1"/>
              </a:solidFill>
              <a:latin typeface="Montserrat Medium"/>
              <a:ea typeface="Montserrat Medium"/>
              <a:cs typeface="Montserrat Medium"/>
              <a:sym typeface="Montserrat Medium"/>
            </a:endParaRPr>
          </a:p>
          <a:p>
            <a:pPr indent="0" lvl="0" marL="0" marR="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52" name="Google Shape;152;g28f76306974_0_32"/>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153" name="Google Shape;153;g28f76306974_0_32"/>
          <p:cNvPicPr preferRelativeResize="0"/>
          <p:nvPr/>
        </p:nvPicPr>
        <p:blipFill rotWithShape="1">
          <a:blip r:embed="rId4">
            <a:alphaModFix/>
          </a:blip>
          <a:srcRect b="33050" l="0" r="0" t="31254"/>
          <a:stretch/>
        </p:blipFill>
        <p:spPr>
          <a:xfrm>
            <a:off x="351825" y="435800"/>
            <a:ext cx="2311176" cy="824901"/>
          </a:xfrm>
          <a:prstGeom prst="rect">
            <a:avLst/>
          </a:prstGeom>
          <a:noFill/>
          <a:ln>
            <a:noFill/>
          </a:ln>
        </p:spPr>
      </p:pic>
      <p:sp>
        <p:nvSpPr>
          <p:cNvPr id="154" name="Google Shape;154;g28f76306974_0_32"/>
          <p:cNvSpPr txBox="1"/>
          <p:nvPr/>
        </p:nvSpPr>
        <p:spPr>
          <a:xfrm>
            <a:off x="562950" y="1589716"/>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4</a:t>
            </a:r>
            <a:endParaRPr b="0" i="0" sz="4800" u="none" cap="none" strike="noStrike">
              <a:solidFill>
                <a:schemeClr val="lt1"/>
              </a:solidFill>
              <a:latin typeface="Poppins ExtraBold"/>
              <a:ea typeface="Poppins ExtraBold"/>
              <a:cs typeface="Poppins ExtraBold"/>
              <a:sym typeface="Poppins ExtraBold"/>
            </a:endParaRPr>
          </a:p>
        </p:txBody>
      </p:sp>
      <p:sp>
        <p:nvSpPr>
          <p:cNvPr id="155" name="Google Shape;155;g28f76306974_0_32"/>
          <p:cNvSpPr txBox="1"/>
          <p:nvPr/>
        </p:nvSpPr>
        <p:spPr>
          <a:xfrm>
            <a:off x="562950" y="2966616"/>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5</a:t>
            </a:r>
            <a:endParaRPr b="0" i="0" sz="4800" u="none" cap="none" strike="noStrike">
              <a:solidFill>
                <a:schemeClr val="lt1"/>
              </a:solidFill>
              <a:latin typeface="Poppins ExtraBold"/>
              <a:ea typeface="Poppins ExtraBold"/>
              <a:cs typeface="Poppins ExtraBold"/>
              <a:sym typeface="Poppins ExtraBold"/>
            </a:endParaRPr>
          </a:p>
        </p:txBody>
      </p:sp>
      <p:sp>
        <p:nvSpPr>
          <p:cNvPr id="156" name="Google Shape;156;g28f76306974_0_32"/>
          <p:cNvSpPr txBox="1"/>
          <p:nvPr/>
        </p:nvSpPr>
        <p:spPr>
          <a:xfrm>
            <a:off x="562950" y="4267266"/>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6</a:t>
            </a:r>
            <a:endParaRPr b="0" i="0" sz="4800" u="none" cap="none" strike="noStrike">
              <a:solidFill>
                <a:schemeClr val="lt1"/>
              </a:solidFill>
              <a:latin typeface="Poppins ExtraBold"/>
              <a:ea typeface="Poppins ExtraBold"/>
              <a:cs typeface="Poppins ExtraBold"/>
              <a:sym typeface="Poppins ExtraBold"/>
            </a:endParaRPr>
          </a:p>
        </p:txBody>
      </p:sp>
      <p:sp>
        <p:nvSpPr>
          <p:cNvPr id="157" name="Google Shape;157;g28f76306974_0_32"/>
          <p:cNvSpPr txBox="1"/>
          <p:nvPr/>
        </p:nvSpPr>
        <p:spPr>
          <a:xfrm>
            <a:off x="562950" y="5343266"/>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7</a:t>
            </a:r>
            <a:endParaRPr b="0" i="0" sz="4800" u="none" cap="none" strike="noStrike">
              <a:solidFill>
                <a:schemeClr val="lt1"/>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17EA"/>
        </a:solidFill>
      </p:bgPr>
    </p:bg>
    <p:spTree>
      <p:nvGrpSpPr>
        <p:cNvPr id="161" name="Shape 161"/>
        <p:cNvGrpSpPr/>
        <p:nvPr/>
      </p:nvGrpSpPr>
      <p:grpSpPr>
        <a:xfrm>
          <a:off x="0" y="0"/>
          <a:ext cx="0" cy="0"/>
          <a:chOff x="0" y="0"/>
          <a:chExt cx="0" cy="0"/>
        </a:xfrm>
      </p:grpSpPr>
      <p:pic>
        <p:nvPicPr>
          <p:cNvPr id="162" name="Google Shape;162;g28f76306974_0_42"/>
          <p:cNvPicPr preferRelativeResize="0"/>
          <p:nvPr/>
        </p:nvPicPr>
        <p:blipFill rotWithShape="1">
          <a:blip r:embed="rId3">
            <a:alphaModFix/>
          </a:blip>
          <a:srcRect b="0" l="0" r="0" t="0"/>
          <a:stretch/>
        </p:blipFill>
        <p:spPr>
          <a:xfrm rot="5400000">
            <a:off x="7409208" y="0"/>
            <a:ext cx="8595584" cy="6858000"/>
          </a:xfrm>
          <a:prstGeom prst="rect">
            <a:avLst/>
          </a:prstGeom>
          <a:noFill/>
          <a:ln>
            <a:noFill/>
          </a:ln>
        </p:spPr>
      </p:pic>
      <p:sp>
        <p:nvSpPr>
          <p:cNvPr id="163" name="Google Shape;163;g28f76306974_0_42"/>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64" name="Google Shape;164;g28f76306974_0_42"/>
          <p:cNvSpPr txBox="1"/>
          <p:nvPr/>
        </p:nvSpPr>
        <p:spPr>
          <a:xfrm>
            <a:off x="1009525" y="1711900"/>
            <a:ext cx="10673400" cy="5610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 	</a:t>
            </a:r>
            <a:r>
              <a:rPr b="1" lang="es-ES" sz="1500">
                <a:solidFill>
                  <a:schemeClr val="lt1"/>
                </a:solidFill>
                <a:latin typeface="Montserrat"/>
                <a:ea typeface="Montserrat"/>
                <a:cs typeface="Montserrat"/>
                <a:sym typeface="Montserrat"/>
              </a:rPr>
              <a:t>CLIENTES: </a:t>
            </a:r>
            <a:r>
              <a:rPr lang="es-ES" sz="1500">
                <a:solidFill>
                  <a:schemeClr val="lt1"/>
                </a:solidFill>
                <a:latin typeface="Montserrat Medium"/>
                <a:ea typeface="Montserrat Medium"/>
                <a:cs typeface="Montserrat Medium"/>
                <a:sym typeface="Montserrat Medium"/>
              </a:rPr>
              <a:t>Motivá a tus clientes a que te envíen fotos de sus compras, sacá fotos durante los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servicios, preguntales por privado si les gustaron los productos para obtener testimonios, etc.</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Luego, enseñá l</a:t>
            </a:r>
            <a:r>
              <a:rPr b="1" lang="es-ES" sz="1500">
                <a:solidFill>
                  <a:schemeClr val="lt1"/>
                </a:solidFill>
                <a:latin typeface="Montserrat"/>
                <a:ea typeface="Montserrat"/>
                <a:cs typeface="Montserrat"/>
                <a:sym typeface="Montserrat"/>
              </a:rPr>
              <a:t>o que cuentan tus clientes sobre tu negocio</a:t>
            </a:r>
            <a:r>
              <a:rPr lang="es-ES" sz="1500">
                <a:solidFill>
                  <a:schemeClr val="lt1"/>
                </a:solidFill>
                <a:latin typeface="Montserrat Medium"/>
                <a:ea typeface="Montserrat Medium"/>
                <a:cs typeface="Montserrat Medium"/>
                <a:sym typeface="Montserrat Medium"/>
              </a:rPr>
              <a:t>v</a:t>
            </a:r>
            <a:r>
              <a:rPr lang="es-ES" sz="1500">
                <a:solidFill>
                  <a:schemeClr val="lt1"/>
                </a:solidFill>
                <a:latin typeface="Montserrat Medium"/>
                <a:ea typeface="Montserrat Medium"/>
                <a:cs typeface="Montserrat Medium"/>
                <a:sym typeface="Montserrat Medium"/>
              </a:rPr>
              <a:t>en destacadas. El público suele</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creer más en el contenido creado por usuarios reales.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1" lang="es-ES" sz="1500">
                <a:solidFill>
                  <a:schemeClr val="lt1"/>
                </a:solidFill>
                <a:latin typeface="Montserrat"/>
                <a:ea typeface="Montserrat"/>
                <a:cs typeface="Montserrat"/>
                <a:sym typeface="Montserrat"/>
              </a:rPr>
              <a:t>CONDICIONES: </a:t>
            </a:r>
            <a:r>
              <a:rPr lang="es-ES" sz="1500">
                <a:solidFill>
                  <a:schemeClr val="lt1"/>
                </a:solidFill>
                <a:latin typeface="Montserrat Medium"/>
                <a:ea typeface="Montserrat Medium"/>
                <a:cs typeface="Montserrat Medium"/>
                <a:sym typeface="Montserrat Medium"/>
              </a:rPr>
              <a:t>Compartí todos los datos que creas que tus clientes necesitan para tomar la</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decisión de compra y completar la transacción. </a:t>
            </a:r>
            <a:r>
              <a:rPr i="1" lang="es-ES" sz="1500">
                <a:solidFill>
                  <a:schemeClr val="lt1"/>
                </a:solidFill>
                <a:latin typeface="Montserrat Medium"/>
                <a:ea typeface="Montserrat Medium"/>
                <a:cs typeface="Montserrat Medium"/>
                <a:sym typeface="Montserrat Medium"/>
              </a:rPr>
              <a:t>Por ejemplo: dónde comprar, condiciones de</a:t>
            </a:r>
            <a:endParaRPr i="1"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i="1" lang="es-ES" sz="1500">
                <a:solidFill>
                  <a:schemeClr val="lt1"/>
                </a:solidFill>
                <a:latin typeface="Montserrat Medium"/>
                <a:ea typeface="Montserrat Medium"/>
                <a:cs typeface="Montserrat Medium"/>
                <a:sym typeface="Montserrat Medium"/>
              </a:rPr>
              <a:t>envió, condiciones de compra mayorista, devoluciones y cambios, entre otras.</a:t>
            </a:r>
            <a:endParaRPr i="1"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1" lang="es-ES" sz="1500">
                <a:solidFill>
                  <a:schemeClr val="lt1"/>
                </a:solidFill>
                <a:latin typeface="Montserrat"/>
                <a:ea typeface="Montserrat"/>
                <a:cs typeface="Montserrat"/>
                <a:sym typeface="Montserrat"/>
              </a:rPr>
              <a:t>TUTORIALES: </a:t>
            </a:r>
            <a:r>
              <a:rPr lang="es-ES" sz="1500">
                <a:solidFill>
                  <a:schemeClr val="lt1"/>
                </a:solidFill>
                <a:latin typeface="Montserrat Medium"/>
                <a:ea typeface="Montserrat Medium"/>
                <a:cs typeface="Montserrat Medium"/>
                <a:sym typeface="Montserrat Medium"/>
              </a:rPr>
              <a:t>si necesitás que el usuario realice algo específico en tu cuenta, como por ejemplo</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entrar a la web a adquirir un producto, una buena idea es hacer un video tutorial simulando</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una compra. Podes llamarla </a:t>
            </a:r>
            <a:r>
              <a:rPr i="1" lang="es-ES" sz="1500">
                <a:solidFill>
                  <a:schemeClr val="lt1"/>
                </a:solidFill>
                <a:latin typeface="Montserrat Medium"/>
                <a:ea typeface="Montserrat Medium"/>
                <a:cs typeface="Montserrat Medium"/>
                <a:sym typeface="Montserrat Medium"/>
              </a:rPr>
              <a:t>“Cómo comprar”</a:t>
            </a:r>
            <a:r>
              <a:rPr lang="es-ES" sz="1500">
                <a:solidFill>
                  <a:schemeClr val="lt1"/>
                </a:solidFill>
                <a:latin typeface="Montserrat Medium"/>
                <a:ea typeface="Montserrat Medium"/>
                <a:cs typeface="Montserrat Medium"/>
                <a:sym typeface="Montserrat Medium"/>
              </a:rPr>
              <a:t> o simplemente </a:t>
            </a:r>
            <a:r>
              <a:rPr i="1" lang="es-ES" sz="1500">
                <a:solidFill>
                  <a:schemeClr val="lt1"/>
                </a:solidFill>
                <a:latin typeface="Montserrat Medium"/>
                <a:ea typeface="Montserrat Medium"/>
                <a:cs typeface="Montserrat Medium"/>
                <a:sym typeface="Montserrat Medium"/>
              </a:rPr>
              <a:t>“E-shop”.</a:t>
            </a:r>
            <a:r>
              <a:rPr lang="es-ES" sz="1500">
                <a:solidFill>
                  <a:schemeClr val="lt1"/>
                </a:solidFill>
                <a:latin typeface="Montserrat Medium"/>
                <a:ea typeface="Montserrat Medium"/>
                <a:cs typeface="Montserrat Medium"/>
                <a:sym typeface="Montserrat Medium"/>
              </a:rPr>
              <a:t> Además, podes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lang="es-ES" sz="1500">
                <a:solidFill>
                  <a:schemeClr val="lt1"/>
                </a:solidFill>
                <a:latin typeface="Montserrat Medium"/>
                <a:ea typeface="Montserrat Medium"/>
                <a:cs typeface="Montserrat Medium"/>
                <a:sym typeface="Montserrat Medium"/>
              </a:rPr>
              <a:t>educarlos en cómo usar tus productos de formas creativas.</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457200" marR="0" rtl="0" algn="l">
              <a:lnSpc>
                <a:spcPct val="150000"/>
              </a:lnSpc>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65" name="Google Shape;165;g28f76306974_0_42"/>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166" name="Google Shape;166;g28f76306974_0_42"/>
          <p:cNvPicPr preferRelativeResize="0"/>
          <p:nvPr/>
        </p:nvPicPr>
        <p:blipFill rotWithShape="1">
          <a:blip r:embed="rId4">
            <a:alphaModFix/>
          </a:blip>
          <a:srcRect b="33050" l="0" r="0" t="31254"/>
          <a:stretch/>
        </p:blipFill>
        <p:spPr>
          <a:xfrm>
            <a:off x="351825" y="435800"/>
            <a:ext cx="2311176" cy="824901"/>
          </a:xfrm>
          <a:prstGeom prst="rect">
            <a:avLst/>
          </a:prstGeom>
          <a:noFill/>
          <a:ln>
            <a:noFill/>
          </a:ln>
        </p:spPr>
      </p:pic>
      <p:sp>
        <p:nvSpPr>
          <p:cNvPr id="167" name="Google Shape;167;g28f76306974_0_42"/>
          <p:cNvSpPr txBox="1"/>
          <p:nvPr/>
        </p:nvSpPr>
        <p:spPr>
          <a:xfrm>
            <a:off x="562950" y="1630450"/>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8</a:t>
            </a:r>
            <a:endParaRPr b="0" i="0" sz="4800" u="none" cap="none" strike="noStrike">
              <a:solidFill>
                <a:schemeClr val="lt1"/>
              </a:solidFill>
              <a:latin typeface="Poppins ExtraBold"/>
              <a:ea typeface="Poppins ExtraBold"/>
              <a:cs typeface="Poppins ExtraBold"/>
              <a:sym typeface="Poppins ExtraBold"/>
            </a:endParaRPr>
          </a:p>
        </p:txBody>
      </p:sp>
      <p:sp>
        <p:nvSpPr>
          <p:cNvPr id="168" name="Google Shape;168;g28f76306974_0_42"/>
          <p:cNvSpPr txBox="1"/>
          <p:nvPr/>
        </p:nvSpPr>
        <p:spPr>
          <a:xfrm>
            <a:off x="656225" y="3308150"/>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9</a:t>
            </a:r>
            <a:endParaRPr b="0" i="0" sz="4800" u="none" cap="none" strike="noStrike">
              <a:solidFill>
                <a:schemeClr val="lt1"/>
              </a:solidFill>
              <a:latin typeface="Poppins ExtraBold"/>
              <a:ea typeface="Poppins ExtraBold"/>
              <a:cs typeface="Poppins ExtraBold"/>
              <a:sym typeface="Poppins ExtraBold"/>
            </a:endParaRPr>
          </a:p>
        </p:txBody>
      </p:sp>
      <p:sp>
        <p:nvSpPr>
          <p:cNvPr id="169" name="Google Shape;169;g28f76306974_0_42"/>
          <p:cNvSpPr txBox="1"/>
          <p:nvPr/>
        </p:nvSpPr>
        <p:spPr>
          <a:xfrm>
            <a:off x="656225" y="4727150"/>
            <a:ext cx="9432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100"/>
              <a:buFont typeface="Arial"/>
              <a:buNone/>
            </a:pPr>
            <a:r>
              <a:rPr lang="es-ES" sz="4800">
                <a:solidFill>
                  <a:schemeClr val="lt1"/>
                </a:solidFill>
                <a:latin typeface="Poppins ExtraBold"/>
                <a:ea typeface="Poppins ExtraBold"/>
                <a:cs typeface="Poppins ExtraBold"/>
                <a:sym typeface="Poppins ExtraBold"/>
              </a:rPr>
              <a:t>10</a:t>
            </a:r>
            <a:endParaRPr b="0" i="0" sz="4800" u="none" cap="none" strike="noStrike">
              <a:solidFill>
                <a:schemeClr val="lt1"/>
              </a:solidFill>
              <a:latin typeface="Poppins ExtraBold"/>
              <a:ea typeface="Poppins ExtraBold"/>
              <a:cs typeface="Poppins ExtraBold"/>
              <a:sym typeface="Poppins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A208C"/>
        </a:solidFill>
      </p:bgPr>
    </p:bg>
    <p:spTree>
      <p:nvGrpSpPr>
        <p:cNvPr id="173" name="Shape 173"/>
        <p:cNvGrpSpPr/>
        <p:nvPr/>
      </p:nvGrpSpPr>
      <p:grpSpPr>
        <a:xfrm>
          <a:off x="0" y="0"/>
          <a:ext cx="0" cy="0"/>
          <a:chOff x="0" y="0"/>
          <a:chExt cx="0" cy="0"/>
        </a:xfrm>
      </p:grpSpPr>
      <p:pic>
        <p:nvPicPr>
          <p:cNvPr id="174" name="Google Shape;174;g1f4ee52550c_0_0"/>
          <p:cNvPicPr preferRelativeResize="0"/>
          <p:nvPr/>
        </p:nvPicPr>
        <p:blipFill rotWithShape="1">
          <a:blip r:embed="rId3">
            <a:alphaModFix/>
          </a:blip>
          <a:srcRect b="0" l="0" r="0" t="0"/>
          <a:stretch/>
        </p:blipFill>
        <p:spPr>
          <a:xfrm rot="5400000">
            <a:off x="6630908" y="0"/>
            <a:ext cx="8595584" cy="6858000"/>
          </a:xfrm>
          <a:prstGeom prst="rect">
            <a:avLst/>
          </a:prstGeom>
          <a:noFill/>
          <a:ln>
            <a:noFill/>
          </a:ln>
        </p:spPr>
      </p:pic>
      <p:sp>
        <p:nvSpPr>
          <p:cNvPr id="175" name="Google Shape;175;g1f4ee52550c_0_0"/>
          <p:cNvSpPr txBox="1"/>
          <p:nvPr/>
        </p:nvSpPr>
        <p:spPr>
          <a:xfrm>
            <a:off x="659100" y="2849500"/>
            <a:ext cx="108738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s-ES" sz="2500">
                <a:solidFill>
                  <a:schemeClr val="lt1"/>
                </a:solidFill>
                <a:latin typeface="Poppins ExtraBold"/>
                <a:ea typeface="Poppins ExtraBold"/>
                <a:cs typeface="Poppins ExtraBold"/>
                <a:sym typeface="Poppins ExtraBold"/>
              </a:rPr>
              <a:t>RECORDÁ: </a:t>
            </a:r>
            <a:r>
              <a:rPr lang="es-ES" sz="2500">
                <a:solidFill>
                  <a:schemeClr val="lt1"/>
                </a:solidFill>
                <a:latin typeface="Poppins"/>
                <a:ea typeface="Poppins"/>
                <a:cs typeface="Poppins"/>
                <a:sym typeface="Poppins"/>
              </a:rPr>
              <a:t>Estas son 10 ideas posibles para tu perfil ¡No utilices todas juntas! Elegí las que más se ajustan al mensaje que quieras transmitir y ajustá los detalles a la personalidad de tu marca</a:t>
            </a:r>
            <a:endParaRPr sz="25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chemeClr val="dk1"/>
              </a:buClr>
              <a:buSzPts val="5100"/>
              <a:buFont typeface="Arial"/>
              <a:buNone/>
            </a:pPr>
            <a:r>
              <a:t/>
            </a:r>
            <a:endParaRPr sz="2500">
              <a:solidFill>
                <a:schemeClr val="lt1"/>
              </a:solidFill>
              <a:latin typeface="Poppins ExtraBold"/>
              <a:ea typeface="Poppins ExtraBold"/>
              <a:cs typeface="Poppins ExtraBold"/>
              <a:sym typeface="Poppins ExtraBold"/>
            </a:endParaRPr>
          </a:p>
        </p:txBody>
      </p:sp>
      <p:sp>
        <p:nvSpPr>
          <p:cNvPr id="176" name="Google Shape;176;g1f4ee52550c_0_0"/>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77" name="Google Shape;177;g1f4ee52550c_0_0"/>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178" name="Google Shape;178;g1f4ee52550c_0_0"/>
          <p:cNvPicPr preferRelativeResize="0"/>
          <p:nvPr/>
        </p:nvPicPr>
        <p:blipFill rotWithShape="1">
          <a:blip r:embed="rId4">
            <a:alphaModFix/>
          </a:blip>
          <a:srcRect b="33054" l="0" r="0" t="31250"/>
          <a:stretch/>
        </p:blipFill>
        <p:spPr>
          <a:xfrm>
            <a:off x="351825" y="435800"/>
            <a:ext cx="2311176" cy="8249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g28f76306974_0_62"/>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184" name="Google Shape;184;g28f76306974_0_62"/>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185" name="Google Shape;185;g28f76306974_0_62"/>
          <p:cNvSpPr txBox="1"/>
          <p:nvPr/>
        </p:nvSpPr>
        <p:spPr>
          <a:xfrm>
            <a:off x="833025" y="646400"/>
            <a:ext cx="9884100" cy="239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1600">
                <a:solidFill>
                  <a:srgbClr val="DA208C"/>
                </a:solidFill>
                <a:latin typeface="Montserrat"/>
                <a:ea typeface="Montserrat"/>
                <a:cs typeface="Montserrat"/>
                <a:sym typeface="Montserrat"/>
              </a:rPr>
              <a:t>PLANTILLA PARA HIGHLIGHTS</a:t>
            </a:r>
            <a:endParaRPr b="1" sz="16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s-ES" sz="1600">
                <a:solidFill>
                  <a:srgbClr val="5E17EA"/>
                </a:solidFill>
                <a:latin typeface="Montserrat Medium"/>
                <a:ea typeface="Montserrat Medium"/>
                <a:cs typeface="Montserrat Medium"/>
                <a:sym typeface="Montserrat Medium"/>
              </a:rPr>
              <a:t>Ahora que ya te di varias ideas para tus historias, vamos a organizarlas. Acá te dejo una plantilla donde podes organizar las ideas que más te gustaron. Te ejemplifico en la primera columna.</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b="1" sz="1600">
              <a:solidFill>
                <a:srgbClr val="5E17EA"/>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186" name="Google Shape;186;g28f76306974_0_62"/>
          <p:cNvPicPr preferRelativeResize="0"/>
          <p:nvPr/>
        </p:nvPicPr>
        <p:blipFill>
          <a:blip r:embed="rId5">
            <a:alphaModFix/>
          </a:blip>
          <a:stretch>
            <a:fillRect/>
          </a:stretch>
        </p:blipFill>
        <p:spPr>
          <a:xfrm>
            <a:off x="1048725" y="2440250"/>
            <a:ext cx="9122274" cy="30608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F203"/>
        </a:solidFill>
      </p:bgPr>
    </p:bg>
    <p:spTree>
      <p:nvGrpSpPr>
        <p:cNvPr id="190" name="Shape 190"/>
        <p:cNvGrpSpPr/>
        <p:nvPr/>
      </p:nvGrpSpPr>
      <p:grpSpPr>
        <a:xfrm>
          <a:off x="0" y="0"/>
          <a:ext cx="0" cy="0"/>
          <a:chOff x="0" y="0"/>
          <a:chExt cx="0" cy="0"/>
        </a:xfrm>
      </p:grpSpPr>
      <p:pic>
        <p:nvPicPr>
          <p:cNvPr id="191" name="Google Shape;191;g28f76306974_0_72"/>
          <p:cNvPicPr preferRelativeResize="0"/>
          <p:nvPr/>
        </p:nvPicPr>
        <p:blipFill rotWithShape="1">
          <a:blip r:embed="rId3">
            <a:alphaModFix/>
          </a:blip>
          <a:srcRect b="33482" l="0" r="3873" t="35475"/>
          <a:stretch/>
        </p:blipFill>
        <p:spPr>
          <a:xfrm>
            <a:off x="341200" y="531500"/>
            <a:ext cx="2239809" cy="723249"/>
          </a:xfrm>
          <a:prstGeom prst="rect">
            <a:avLst/>
          </a:prstGeom>
          <a:noFill/>
          <a:ln>
            <a:noFill/>
          </a:ln>
        </p:spPr>
      </p:pic>
      <p:sp>
        <p:nvSpPr>
          <p:cNvPr id="192" name="Google Shape;192;g28f76306974_0_72"/>
          <p:cNvSpPr txBox="1"/>
          <p:nvPr/>
        </p:nvSpPr>
        <p:spPr>
          <a:xfrm>
            <a:off x="1690050" y="2967300"/>
            <a:ext cx="88119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chemeClr val="dk1"/>
              </a:buClr>
              <a:buSzPts val="2000"/>
              <a:buFont typeface="Arial"/>
              <a:buNone/>
            </a:pPr>
            <a:r>
              <a:rPr b="0" i="0" lang="es-ES" sz="2100" u="none" cap="none" strike="noStrike">
                <a:solidFill>
                  <a:srgbClr val="1A103E"/>
                </a:solidFill>
                <a:latin typeface="Poppins Light"/>
                <a:ea typeface="Poppins Light"/>
                <a:cs typeface="Poppins Light"/>
                <a:sym typeface="Poppins Light"/>
              </a:rPr>
              <a:t> </a:t>
            </a:r>
            <a:r>
              <a:rPr lang="es-ES" sz="4800">
                <a:solidFill>
                  <a:srgbClr val="1A103E"/>
                </a:solidFill>
                <a:latin typeface="Poppins ExtraBold"/>
                <a:ea typeface="Poppins ExtraBold"/>
                <a:cs typeface="Poppins ExtraBold"/>
                <a:sym typeface="Poppins ExtraBold"/>
              </a:rPr>
              <a:t>DISEÑÁ LAS PORTADAS</a:t>
            </a:r>
            <a:endParaRPr sz="4800">
              <a:solidFill>
                <a:srgbClr val="1A103E"/>
              </a:solidFill>
              <a:latin typeface="Poppins ExtraBold"/>
              <a:ea typeface="Poppins ExtraBold"/>
              <a:cs typeface="Poppins ExtraBold"/>
              <a:sym typeface="Poppins ExtraBold"/>
            </a:endParaRPr>
          </a:p>
        </p:txBody>
      </p:sp>
      <p:sp>
        <p:nvSpPr>
          <p:cNvPr id="193" name="Google Shape;193;g28f76306974_0_72"/>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194" name="Google Shape;194;g28f76306974_0_72"/>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dk1"/>
                </a:solidFill>
                <a:latin typeface="Poppins"/>
                <a:ea typeface="Poppins"/>
                <a:cs typeface="Poppins"/>
                <a:sym typeface="Poppins"/>
              </a:rPr>
              <a:t>www.laderacademy.com</a:t>
            </a:r>
            <a:endParaRPr b="1" i="0" sz="1200" u="none" cap="none" strike="noStrike">
              <a:solidFill>
                <a:schemeClr val="dk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g28f76306974_0_79"/>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00" name="Google Shape;200;g28f76306974_0_79"/>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201" name="Google Shape;201;g28f76306974_0_79"/>
          <p:cNvSpPr txBox="1"/>
          <p:nvPr/>
        </p:nvSpPr>
        <p:spPr>
          <a:xfrm>
            <a:off x="760775" y="1036600"/>
            <a:ext cx="7117200" cy="519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2100">
                <a:solidFill>
                  <a:srgbClr val="DA1F8C"/>
                </a:solidFill>
                <a:latin typeface="Montserrat"/>
                <a:ea typeface="Montserrat"/>
                <a:cs typeface="Montserrat"/>
                <a:sym typeface="Montserrat"/>
              </a:rPr>
              <a:t>DISEÑÁ TUS ÍCONOS</a:t>
            </a:r>
            <a:endParaRPr b="1" sz="2100">
              <a:solidFill>
                <a:srgbClr val="DA1F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Una vez que tengas bocetados los íconos de cada sección</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debes crear cada pieza. Para esto les voy</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a ofrecer herramientas gratuitas y una Plantilla de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Power Point para principiantes.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2500">
                <a:solidFill>
                  <a:srgbClr val="DA208C"/>
                </a:solidFill>
                <a:latin typeface="Montserrat"/>
                <a:ea typeface="Montserrat"/>
                <a:cs typeface="Montserrat"/>
                <a:sym typeface="Montserrat"/>
              </a:rPr>
              <a:t>¡INSPIRATE!</a:t>
            </a:r>
            <a:endParaRPr b="1" sz="25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Te dejo algunos perfiles con distintos diseños de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historias destacadas para que puedas inspirarte.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b="1" sz="1600">
              <a:solidFill>
                <a:srgbClr val="5E17EA"/>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RECORDÁ: </a:t>
            </a:r>
            <a:r>
              <a:rPr lang="es-ES" sz="1600">
                <a:solidFill>
                  <a:srgbClr val="5E17EA"/>
                </a:solidFill>
                <a:latin typeface="Montserrat Medium"/>
                <a:ea typeface="Montserrat Medium"/>
                <a:cs typeface="Montserrat Medium"/>
                <a:sym typeface="Montserrat Medium"/>
              </a:rPr>
              <a:t>siempre tiene que coincidir con tu imagen</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de marca, con tus colores y con la estética general de tu</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600">
                <a:solidFill>
                  <a:srgbClr val="5E17EA"/>
                </a:solidFill>
                <a:latin typeface="Montserrat Medium"/>
                <a:ea typeface="Montserrat Medium"/>
                <a:cs typeface="Montserrat Medium"/>
                <a:sym typeface="Montserrat Medium"/>
              </a:rPr>
              <a:t>perfil.</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202" name="Google Shape;202;g28f76306974_0_79"/>
          <p:cNvPicPr preferRelativeResize="0"/>
          <p:nvPr/>
        </p:nvPicPr>
        <p:blipFill>
          <a:blip r:embed="rId5">
            <a:alphaModFix/>
          </a:blip>
          <a:stretch>
            <a:fillRect/>
          </a:stretch>
        </p:blipFill>
        <p:spPr>
          <a:xfrm>
            <a:off x="7877975" y="646400"/>
            <a:ext cx="3830314" cy="5061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g28f76306974_0_89"/>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08" name="Google Shape;208;g28f76306974_0_89"/>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209" name="Google Shape;209;g28f76306974_0_89"/>
          <p:cNvSpPr txBox="1"/>
          <p:nvPr/>
        </p:nvSpPr>
        <p:spPr>
          <a:xfrm>
            <a:off x="833025" y="646400"/>
            <a:ext cx="10770900" cy="268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1600">
                <a:solidFill>
                  <a:srgbClr val="DA208C"/>
                </a:solidFill>
                <a:latin typeface="Montserrat"/>
                <a:ea typeface="Montserrat"/>
                <a:cs typeface="Montserrat"/>
                <a:sym typeface="Montserrat"/>
              </a:rPr>
              <a:t>HERRAMIENTAS PARA ÍCONOS Y VECTORES</a:t>
            </a:r>
            <a:endParaRPr b="1" sz="16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s-ES" sz="1600">
                <a:solidFill>
                  <a:srgbClr val="5E17EA"/>
                </a:solidFill>
                <a:latin typeface="Montserrat Medium"/>
                <a:ea typeface="Montserrat Medium"/>
                <a:cs typeface="Montserrat Medium"/>
                <a:sym typeface="Montserrat Medium"/>
              </a:rPr>
              <a:t>Como siempre digo, nada reemplaza el trabajo de un profesional. Lo ideal es que un diseñador cree íconos únicos para tu marca. Sin embargo, si no tenes los recursos, te muestro buscadores de íconos que podrán servirte: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b="1" sz="1600">
              <a:solidFill>
                <a:srgbClr val="5E17EA"/>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sp>
        <p:nvSpPr>
          <p:cNvPr id="210" name="Google Shape;210;g28f76306974_0_89"/>
          <p:cNvSpPr txBox="1"/>
          <p:nvPr/>
        </p:nvSpPr>
        <p:spPr>
          <a:xfrm>
            <a:off x="773900" y="4666600"/>
            <a:ext cx="10770900" cy="296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1600">
                <a:solidFill>
                  <a:srgbClr val="5E17EA"/>
                </a:solidFill>
                <a:latin typeface="Montserrat"/>
                <a:ea typeface="Montserrat"/>
                <a:cs typeface="Montserrat"/>
                <a:sym typeface="Montserrat"/>
              </a:rPr>
              <a:t>FLATICON</a:t>
            </a:r>
            <a:r>
              <a:rPr lang="es-ES" sz="1600">
                <a:solidFill>
                  <a:srgbClr val="5E17EA"/>
                </a:solidFill>
                <a:latin typeface="Montserrat Medium"/>
                <a:ea typeface="Montserrat Medium"/>
                <a:cs typeface="Montserrat Medium"/>
                <a:sym typeface="Montserrat Medium"/>
              </a:rPr>
              <a:t>: es una plataforma donde podes encontrar colecciones de íconos y descargarlos. Te recomiendo que realices la búsqueda en inglés, y que descargues tu ícono en PNG transparente o vectorial para que puedas utilizarlo en muchos soportes. Además, Flaticon te permite cambiarle el color a cada icono antes de descargarlo y elegir el tamaño que necesitas. </a:t>
            </a:r>
            <a:r>
              <a:rPr b="1" lang="es-ES" sz="1600">
                <a:solidFill>
                  <a:srgbClr val="5E17EA"/>
                </a:solidFill>
                <a:latin typeface="Montserrat"/>
                <a:ea typeface="Montserrat"/>
                <a:cs typeface="Montserrat"/>
                <a:sym typeface="Montserrat"/>
              </a:rPr>
              <a:t>DATO: </a:t>
            </a:r>
            <a:r>
              <a:rPr lang="es-ES" sz="1600">
                <a:solidFill>
                  <a:srgbClr val="5E17EA"/>
                </a:solidFill>
                <a:latin typeface="Montserrat Medium"/>
                <a:ea typeface="Montserrat Medium"/>
                <a:cs typeface="Montserrat Medium"/>
                <a:sym typeface="Montserrat Medium"/>
              </a:rPr>
              <a:t>Leé la licencia de uso y, si es necesario, comprala.</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b="1" sz="1600">
              <a:solidFill>
                <a:srgbClr val="5E17EA"/>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211" name="Google Shape;211;g28f76306974_0_89"/>
          <p:cNvPicPr preferRelativeResize="0"/>
          <p:nvPr/>
        </p:nvPicPr>
        <p:blipFill rotWithShape="1">
          <a:blip r:embed="rId5">
            <a:alphaModFix/>
          </a:blip>
          <a:srcRect b="0" l="0" r="0" t="3241"/>
          <a:stretch/>
        </p:blipFill>
        <p:spPr>
          <a:xfrm>
            <a:off x="1377200" y="2311225"/>
            <a:ext cx="9682549" cy="2313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g20de4d24edb_0_0"/>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17" name="Google Shape;217;g20de4d24edb_0_0"/>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218" name="Google Shape;218;g20de4d24edb_0_0"/>
          <p:cNvSpPr txBox="1"/>
          <p:nvPr/>
        </p:nvSpPr>
        <p:spPr>
          <a:xfrm>
            <a:off x="762075" y="528175"/>
            <a:ext cx="10770900" cy="662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1600">
                <a:solidFill>
                  <a:srgbClr val="DA208C"/>
                </a:solidFill>
                <a:latin typeface="Montserrat"/>
                <a:ea typeface="Montserrat"/>
                <a:cs typeface="Montserrat"/>
                <a:sym typeface="Montserrat"/>
              </a:rPr>
              <a:t>Tips para diseñar tus portadas</a:t>
            </a:r>
            <a:endParaRPr b="1" sz="1600">
              <a:solidFill>
                <a:srgbClr val="DA20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500">
                <a:solidFill>
                  <a:srgbClr val="5E17EA"/>
                </a:solidFill>
                <a:latin typeface="Montserrat"/>
                <a:ea typeface="Montserrat"/>
                <a:cs typeface="Montserrat"/>
                <a:sym typeface="Montserrat"/>
              </a:rPr>
              <a:t>USA ÍCONOS: </a:t>
            </a:r>
            <a:r>
              <a:rPr lang="es-ES" sz="1500">
                <a:solidFill>
                  <a:srgbClr val="5E17EA"/>
                </a:solidFill>
                <a:latin typeface="Montserrat Medium"/>
                <a:ea typeface="Montserrat Medium"/>
                <a:cs typeface="Montserrat Medium"/>
                <a:sym typeface="Montserrat Medium"/>
              </a:rPr>
              <a:t>la forma más simple de representar el grupo de</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500">
                <a:solidFill>
                  <a:srgbClr val="5E17EA"/>
                </a:solidFill>
                <a:latin typeface="Montserrat Medium"/>
                <a:ea typeface="Montserrat Medium"/>
                <a:cs typeface="Montserrat Medium"/>
                <a:sym typeface="Montserrat Medium"/>
              </a:rPr>
              <a:t>historias es utilizando íconos. Intenta que todos mantengan la</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500">
                <a:solidFill>
                  <a:srgbClr val="5E17EA"/>
                </a:solidFill>
                <a:latin typeface="Montserrat Medium"/>
                <a:ea typeface="Montserrat Medium"/>
                <a:cs typeface="Montserrat Medium"/>
                <a:sym typeface="Montserrat Medium"/>
              </a:rPr>
              <a:t>coherencia con tu identidad visual.</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500">
                <a:solidFill>
                  <a:srgbClr val="5E17EA"/>
                </a:solidFill>
                <a:latin typeface="Montserrat"/>
                <a:ea typeface="Montserrat"/>
                <a:cs typeface="Montserrat"/>
                <a:sym typeface="Montserrat"/>
              </a:rPr>
              <a:t>SIMPLICIDAD:</a:t>
            </a:r>
            <a:r>
              <a:rPr lang="es-ES" sz="1500">
                <a:solidFill>
                  <a:srgbClr val="5E17EA"/>
                </a:solidFill>
                <a:latin typeface="Montserrat Medium"/>
                <a:ea typeface="Montserrat Medium"/>
                <a:cs typeface="Montserrat Medium"/>
                <a:sym typeface="Montserrat Medium"/>
              </a:rPr>
              <a:t> asegúrate que tu historia sea legible en dimensiones</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500">
                <a:solidFill>
                  <a:srgbClr val="5E17EA"/>
                </a:solidFill>
                <a:latin typeface="Montserrat Medium"/>
                <a:ea typeface="Montserrat Medium"/>
                <a:cs typeface="Montserrat Medium"/>
                <a:sym typeface="Montserrat Medium"/>
              </a:rPr>
              <a:t>pequeñas. Elige íconos con pocos detalles.</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500">
                <a:solidFill>
                  <a:srgbClr val="5E17EA"/>
                </a:solidFill>
                <a:latin typeface="Montserrat"/>
                <a:ea typeface="Montserrat"/>
                <a:cs typeface="Montserrat"/>
                <a:sym typeface="Montserrat"/>
              </a:rPr>
              <a:t>CUIDADO CON LA CANTIDAD: </a:t>
            </a:r>
            <a:r>
              <a:rPr lang="es-ES" sz="1500">
                <a:solidFill>
                  <a:srgbClr val="5E17EA"/>
                </a:solidFill>
                <a:latin typeface="Montserrat Medium"/>
                <a:ea typeface="Montserrat Medium"/>
                <a:cs typeface="Montserrat Medium"/>
                <a:sym typeface="Montserrat Medium"/>
              </a:rPr>
              <a:t>no sobrecargues al usuario con</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s-ES" sz="1500">
                <a:solidFill>
                  <a:srgbClr val="5E17EA"/>
                </a:solidFill>
                <a:latin typeface="Montserrat Medium"/>
                <a:ea typeface="Montserrat Medium"/>
                <a:cs typeface="Montserrat Medium"/>
                <a:sym typeface="Montserrat Medium"/>
              </a:rPr>
              <a:t>mucha cantidad de highlights, te recomiendo entre 5 y 8 secciones.</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500">
                <a:solidFill>
                  <a:srgbClr val="5E17EA"/>
                </a:solidFill>
                <a:latin typeface="Montserrat"/>
                <a:ea typeface="Montserrat"/>
                <a:cs typeface="Montserrat"/>
                <a:sym typeface="Montserrat"/>
              </a:rPr>
              <a:t>DE INTERÉS: </a:t>
            </a:r>
            <a:r>
              <a:rPr lang="es-ES" sz="1500">
                <a:solidFill>
                  <a:srgbClr val="5E17EA"/>
                </a:solidFill>
                <a:latin typeface="Montserrat Medium"/>
                <a:ea typeface="Montserrat Medium"/>
                <a:cs typeface="Montserrat Medium"/>
                <a:sym typeface="Montserrat Medium"/>
              </a:rPr>
              <a:t>recuerda destacar solo contenido que sea interés para el usuario y que represente a tu marca.</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500">
                <a:solidFill>
                  <a:srgbClr val="5E17EA"/>
                </a:solidFill>
                <a:latin typeface="Montserrat"/>
                <a:ea typeface="Montserrat"/>
                <a:cs typeface="Montserrat"/>
                <a:sym typeface="Montserrat"/>
              </a:rPr>
              <a:t>EXPLICALAS: </a:t>
            </a:r>
            <a:r>
              <a:rPr lang="es-ES" sz="1500">
                <a:solidFill>
                  <a:srgbClr val="5E17EA"/>
                </a:solidFill>
                <a:latin typeface="Montserrat Medium"/>
                <a:ea typeface="Montserrat Medium"/>
                <a:cs typeface="Montserrat Medium"/>
                <a:sym typeface="Montserrat Medium"/>
              </a:rPr>
              <a:t>para cada sección asegúrate que la primera historia sea una breve explicación de qué pueden</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500">
                <a:solidFill>
                  <a:srgbClr val="5E17EA"/>
                </a:solidFill>
                <a:latin typeface="Montserrat Medium"/>
                <a:ea typeface="Montserrat Medium"/>
                <a:cs typeface="Montserrat Medium"/>
                <a:sym typeface="Montserrat Medium"/>
              </a:rPr>
              <a:t>encontrar en esta sección. Que contenga el título, una breve descripción y una llamada a la acción. Por ejemplo,</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s-ES" sz="1500">
                <a:solidFill>
                  <a:srgbClr val="5E17EA"/>
                </a:solidFill>
                <a:latin typeface="Montserrat Medium"/>
                <a:ea typeface="Montserrat Medium"/>
                <a:cs typeface="Montserrat Medium"/>
                <a:sym typeface="Montserrat Medium"/>
              </a:rPr>
              <a:t>Título “NUESTROS LOOKS”; Descripción “Combina nuestras prendas como más te guste”; Llamada a la acción “Clic para ver tus opciones”</a:t>
            </a:r>
            <a:endParaRPr sz="15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b="1" sz="1600">
              <a:solidFill>
                <a:srgbClr val="5E17EA"/>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219" name="Google Shape;219;g20de4d24edb_0_0"/>
          <p:cNvPicPr preferRelativeResize="0"/>
          <p:nvPr/>
        </p:nvPicPr>
        <p:blipFill>
          <a:blip r:embed="rId5">
            <a:alphaModFix/>
          </a:blip>
          <a:stretch>
            <a:fillRect/>
          </a:stretch>
        </p:blipFill>
        <p:spPr>
          <a:xfrm>
            <a:off x="7642900" y="895775"/>
            <a:ext cx="4231050" cy="25472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g20de4d24edb_0_12"/>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25" name="Google Shape;225;g20de4d24edb_0_12"/>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226" name="Google Shape;226;g20de4d24edb_0_12"/>
          <p:cNvSpPr txBox="1"/>
          <p:nvPr/>
        </p:nvSpPr>
        <p:spPr>
          <a:xfrm>
            <a:off x="755363" y="882875"/>
            <a:ext cx="8786700" cy="538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s-ES" sz="2500">
                <a:solidFill>
                  <a:srgbClr val="DA1F8C"/>
                </a:solidFill>
                <a:latin typeface="Montserrat"/>
                <a:ea typeface="Montserrat"/>
                <a:cs typeface="Montserrat"/>
                <a:sym typeface="Montserrat"/>
              </a:rPr>
              <a:t>Aplicaciones para personalizar highlights gratis</a:t>
            </a:r>
            <a:endParaRPr b="1" sz="2500">
              <a:solidFill>
                <a:srgbClr val="DA1F8C"/>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CANVA: </a:t>
            </a:r>
            <a:r>
              <a:rPr lang="es-ES" sz="1600">
                <a:solidFill>
                  <a:srgbClr val="5E17EA"/>
                </a:solidFill>
                <a:latin typeface="Montserrat Medium"/>
                <a:ea typeface="Montserrat Medium"/>
                <a:cs typeface="Montserrat Medium"/>
                <a:sym typeface="Montserrat Medium"/>
              </a:rPr>
              <a:t>es una aplicación gratuita con miles de plantillas que puedes personalizar para que encajen con la personalidad de tu marca.</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1. </a:t>
            </a:r>
            <a:r>
              <a:rPr lang="es-ES" sz="1600">
                <a:solidFill>
                  <a:srgbClr val="5E17EA"/>
                </a:solidFill>
                <a:latin typeface="Montserrat Medium"/>
                <a:ea typeface="Montserrat Medium"/>
                <a:cs typeface="Montserrat Medium"/>
                <a:sym typeface="Montserrat Medium"/>
              </a:rPr>
              <a:t>Descarga Canva y regístrate en la app o su web.</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2.</a:t>
            </a:r>
            <a:r>
              <a:rPr lang="es-ES" sz="1600">
                <a:solidFill>
                  <a:srgbClr val="5E17EA"/>
                </a:solidFill>
                <a:latin typeface="Montserrat Medium"/>
                <a:ea typeface="Montserrat Medium"/>
                <a:cs typeface="Montserrat Medium"/>
                <a:sym typeface="Montserrat Medium"/>
              </a:rPr>
              <a:t> Abre los diseños 1x1 (cuadrados) y elige una plantilla o un Diseño en blanco.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3. </a:t>
            </a:r>
            <a:r>
              <a:rPr lang="es-ES" sz="1600">
                <a:solidFill>
                  <a:srgbClr val="5E17EA"/>
                </a:solidFill>
                <a:latin typeface="Montserrat Medium"/>
                <a:ea typeface="Montserrat Medium"/>
                <a:cs typeface="Montserrat Medium"/>
                <a:sym typeface="Montserrat Medium"/>
              </a:rPr>
              <a:t>Desde el signo “+” agrega un “Elemento” o ícono. En el buscador pon el nombre de la sección por ej. “Clientes” y elige el que más te guste.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4.</a:t>
            </a:r>
            <a:r>
              <a:rPr lang="es-ES" sz="1600">
                <a:solidFill>
                  <a:srgbClr val="5E17EA"/>
                </a:solidFill>
                <a:latin typeface="Montserrat Medium"/>
                <a:ea typeface="Montserrat Medium"/>
                <a:cs typeface="Montserrat Medium"/>
                <a:sym typeface="Montserrat Medium"/>
              </a:rPr>
              <a:t> Ajusta el tamaño y colores.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5.</a:t>
            </a:r>
            <a:r>
              <a:rPr lang="es-ES" sz="1600">
                <a:solidFill>
                  <a:srgbClr val="5E17EA"/>
                </a:solidFill>
                <a:latin typeface="Montserrat Medium"/>
                <a:ea typeface="Montserrat Medium"/>
                <a:cs typeface="Montserrat Medium"/>
                <a:sym typeface="Montserrat Medium"/>
              </a:rPr>
              <a:t> Guarda tu diseño en el teléfono.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227" name="Google Shape;227;g20de4d24edb_0_12"/>
          <p:cNvPicPr preferRelativeResize="0"/>
          <p:nvPr/>
        </p:nvPicPr>
        <p:blipFill>
          <a:blip r:embed="rId5">
            <a:alphaModFix/>
          </a:blip>
          <a:stretch>
            <a:fillRect/>
          </a:stretch>
        </p:blipFill>
        <p:spPr>
          <a:xfrm>
            <a:off x="9676225" y="601700"/>
            <a:ext cx="2339725" cy="24945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g20de4d24edb_0_22"/>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33" name="Google Shape;233;g20de4d24edb_0_22"/>
          <p:cNvPicPr preferRelativeResize="0"/>
          <p:nvPr/>
        </p:nvPicPr>
        <p:blipFill rotWithShape="1">
          <a:blip r:embed="rId4">
            <a:alphaModFix/>
          </a:blip>
          <a:srcRect b="33488" l="0" r="3873" t="0"/>
          <a:stretch/>
        </p:blipFill>
        <p:spPr>
          <a:xfrm>
            <a:off x="9862250" y="5068100"/>
            <a:ext cx="2329749" cy="1611976"/>
          </a:xfrm>
          <a:prstGeom prst="rect">
            <a:avLst/>
          </a:prstGeom>
          <a:noFill/>
          <a:ln>
            <a:noFill/>
          </a:ln>
        </p:spPr>
      </p:pic>
      <p:sp>
        <p:nvSpPr>
          <p:cNvPr id="234" name="Google Shape;234;g20de4d24edb_0_22"/>
          <p:cNvSpPr txBox="1"/>
          <p:nvPr/>
        </p:nvSpPr>
        <p:spPr>
          <a:xfrm>
            <a:off x="838138" y="1097100"/>
            <a:ext cx="8786700" cy="466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s-ES" sz="1600">
                <a:solidFill>
                  <a:srgbClr val="5E17EA"/>
                </a:solidFill>
                <a:latin typeface="Montserrat"/>
                <a:ea typeface="Montserrat"/>
                <a:cs typeface="Montserrat"/>
                <a:sym typeface="Montserrat"/>
              </a:rPr>
              <a:t>OVER: </a:t>
            </a:r>
            <a:r>
              <a:rPr lang="es-ES" sz="1600">
                <a:solidFill>
                  <a:srgbClr val="5E17EA"/>
                </a:solidFill>
                <a:latin typeface="Montserrat Medium"/>
                <a:ea typeface="Montserrat Medium"/>
                <a:cs typeface="Montserrat Medium"/>
                <a:sym typeface="Montserrat Medium"/>
              </a:rPr>
              <a:t>es una aplicación muy similar a Canva pero con otras opciones de plantillas.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s-ES" sz="1600">
                <a:solidFill>
                  <a:srgbClr val="5E17EA"/>
                </a:solidFill>
                <a:latin typeface="Montserrat"/>
                <a:ea typeface="Montserrat"/>
                <a:cs typeface="Montserrat"/>
                <a:sym typeface="Montserrat"/>
              </a:rPr>
              <a:t>1. </a:t>
            </a:r>
            <a:r>
              <a:rPr lang="es-ES" sz="1600">
                <a:solidFill>
                  <a:srgbClr val="5E17EA"/>
                </a:solidFill>
                <a:latin typeface="Montserrat Medium"/>
                <a:ea typeface="Montserrat Medium"/>
                <a:cs typeface="Montserrat Medium"/>
                <a:sym typeface="Montserrat Medium"/>
              </a:rPr>
              <a:t>Descarga Over y regístrate en la app</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2. </a:t>
            </a:r>
            <a:r>
              <a:rPr lang="es-ES" sz="1600">
                <a:solidFill>
                  <a:srgbClr val="5E17EA"/>
                </a:solidFill>
                <a:latin typeface="Montserrat Medium"/>
                <a:ea typeface="Montserrat Medium"/>
                <a:cs typeface="Montserrat Medium"/>
                <a:sym typeface="Montserrat Medium"/>
              </a:rPr>
              <a:t>Busca “Templates” (plantillas) y selecciona la que más te guste (hay opciones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s-ES" sz="1600">
                <a:solidFill>
                  <a:srgbClr val="5E17EA"/>
                </a:solidFill>
                <a:latin typeface="Montserrat Medium"/>
                <a:ea typeface="Montserrat Medium"/>
                <a:cs typeface="Montserrat Medium"/>
                <a:sym typeface="Montserrat Medium"/>
              </a:rPr>
              <a:t>gratuitas y pagas).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3.</a:t>
            </a:r>
            <a:r>
              <a:rPr lang="es-ES" sz="1600">
                <a:solidFill>
                  <a:srgbClr val="5E17EA"/>
                </a:solidFill>
                <a:latin typeface="Montserrat Medium"/>
                <a:ea typeface="Montserrat Medium"/>
                <a:cs typeface="Montserrat Medium"/>
                <a:sym typeface="Montserrat Medium"/>
              </a:rPr>
              <a:t> Busca íconos en “Graphic” o agrega el tuyo importándolo desde “Image”</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s-ES" sz="1600">
                <a:solidFill>
                  <a:srgbClr val="5E17EA"/>
                </a:solidFill>
                <a:latin typeface="Montserrat Medium"/>
                <a:ea typeface="Montserrat Medium"/>
                <a:cs typeface="Montserrat Medium"/>
                <a:sym typeface="Montserrat Medium"/>
              </a:rPr>
              <a:t>(recuerda que en los bancos de íconos puedes descargar íconos gratuitos)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s-ES" sz="1600">
                <a:solidFill>
                  <a:srgbClr val="5E17EA"/>
                </a:solidFill>
                <a:latin typeface="Montserrat"/>
                <a:ea typeface="Montserrat"/>
                <a:cs typeface="Montserrat"/>
                <a:sym typeface="Montserrat"/>
              </a:rPr>
              <a:t>4.</a:t>
            </a:r>
            <a:r>
              <a:rPr lang="es-ES" sz="1600">
                <a:solidFill>
                  <a:srgbClr val="5E17EA"/>
                </a:solidFill>
                <a:latin typeface="Montserrat Medium"/>
                <a:ea typeface="Montserrat Medium"/>
                <a:cs typeface="Montserrat Medium"/>
                <a:sym typeface="Montserrat Medium"/>
              </a:rPr>
              <a:t> Ajusta el tamaño y colores</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s-ES" sz="1600">
                <a:solidFill>
                  <a:srgbClr val="5E17EA"/>
                </a:solidFill>
                <a:latin typeface="Montserrat"/>
                <a:ea typeface="Montserrat"/>
                <a:cs typeface="Montserrat"/>
                <a:sym typeface="Montserrat"/>
              </a:rPr>
              <a:t>5. </a:t>
            </a:r>
            <a:r>
              <a:rPr lang="es-ES" sz="1600">
                <a:solidFill>
                  <a:srgbClr val="5E17EA"/>
                </a:solidFill>
                <a:latin typeface="Montserrat Medium"/>
                <a:ea typeface="Montserrat Medium"/>
                <a:cs typeface="Montserrat Medium"/>
                <a:sym typeface="Montserrat Medium"/>
              </a:rPr>
              <a:t>Guarda tu diseño en el teléfono</a:t>
            </a:r>
            <a:endParaRPr sz="1600">
              <a:solidFill>
                <a:srgbClr val="5E17EA"/>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600">
              <a:solidFill>
                <a:srgbClr val="5E17EA"/>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None/>
            </a:pPr>
            <a:r>
              <a:t/>
            </a:r>
            <a:endParaRPr sz="1500">
              <a:solidFill>
                <a:srgbClr val="5E17EA"/>
              </a:solidFill>
              <a:latin typeface="Montserrat Medium"/>
              <a:ea typeface="Montserrat Medium"/>
              <a:cs typeface="Montserrat Medium"/>
              <a:sym typeface="Montserrat Medium"/>
            </a:endParaRPr>
          </a:p>
        </p:txBody>
      </p:sp>
      <p:pic>
        <p:nvPicPr>
          <p:cNvPr id="235" name="Google Shape;235;g20de4d24edb_0_22"/>
          <p:cNvPicPr preferRelativeResize="0"/>
          <p:nvPr/>
        </p:nvPicPr>
        <p:blipFill>
          <a:blip r:embed="rId5">
            <a:alphaModFix/>
          </a:blip>
          <a:stretch>
            <a:fillRect/>
          </a:stretch>
        </p:blipFill>
        <p:spPr>
          <a:xfrm>
            <a:off x="9701038" y="1145625"/>
            <a:ext cx="2262363" cy="239447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A1F8C"/>
        </a:solidFill>
      </p:bgPr>
    </p:bg>
    <p:spTree>
      <p:nvGrpSpPr>
        <p:cNvPr id="239" name="Shape 239"/>
        <p:cNvGrpSpPr/>
        <p:nvPr/>
      </p:nvGrpSpPr>
      <p:grpSpPr>
        <a:xfrm>
          <a:off x="0" y="0"/>
          <a:ext cx="0" cy="0"/>
          <a:chOff x="0" y="0"/>
          <a:chExt cx="0" cy="0"/>
        </a:xfrm>
      </p:grpSpPr>
      <p:pic>
        <p:nvPicPr>
          <p:cNvPr id="240" name="Google Shape;240;g20de4d24edb_0_32"/>
          <p:cNvPicPr preferRelativeResize="0"/>
          <p:nvPr/>
        </p:nvPicPr>
        <p:blipFill rotWithShape="1">
          <a:blip r:embed="rId3">
            <a:alphaModFix/>
          </a:blip>
          <a:srcRect b="0" l="0" r="0" t="0"/>
          <a:stretch/>
        </p:blipFill>
        <p:spPr>
          <a:xfrm rot="5400000">
            <a:off x="7314608" y="0"/>
            <a:ext cx="8595584" cy="6858000"/>
          </a:xfrm>
          <a:prstGeom prst="rect">
            <a:avLst/>
          </a:prstGeom>
          <a:noFill/>
          <a:ln>
            <a:noFill/>
          </a:ln>
        </p:spPr>
      </p:pic>
      <p:sp>
        <p:nvSpPr>
          <p:cNvPr id="241" name="Google Shape;241;g20de4d24edb_0_32"/>
          <p:cNvSpPr txBox="1"/>
          <p:nvPr/>
        </p:nvSpPr>
        <p:spPr>
          <a:xfrm>
            <a:off x="1868100" y="2586025"/>
            <a:ext cx="84558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s-ES" sz="4800">
                <a:solidFill>
                  <a:schemeClr val="lt1"/>
                </a:solidFill>
                <a:latin typeface="Poppins ExtraBold"/>
                <a:ea typeface="Poppins ExtraBold"/>
                <a:cs typeface="Poppins ExtraBold"/>
                <a:sym typeface="Poppins ExtraBold"/>
              </a:rPr>
              <a:t>¿CÓMO SUBIR LAS PORTADAS A INSTAGRAM?</a:t>
            </a:r>
            <a:endParaRPr sz="4800">
              <a:solidFill>
                <a:schemeClr val="lt1"/>
              </a:solidFill>
              <a:latin typeface="Poppins ExtraBold"/>
              <a:ea typeface="Poppins ExtraBold"/>
              <a:cs typeface="Poppins ExtraBold"/>
              <a:sym typeface="Poppins ExtraBold"/>
            </a:endParaRPr>
          </a:p>
          <a:p>
            <a:pPr indent="0" lvl="0" marL="0" marR="0" rtl="0" algn="ctr">
              <a:lnSpc>
                <a:spcPct val="100000"/>
              </a:lnSpc>
              <a:spcBef>
                <a:spcPts val="0"/>
              </a:spcBef>
              <a:spcAft>
                <a:spcPts val="0"/>
              </a:spcAft>
              <a:buClr>
                <a:srgbClr val="000000"/>
              </a:buClr>
              <a:buSzPts val="5100"/>
              <a:buFont typeface="Arial"/>
              <a:buNone/>
            </a:pPr>
            <a:r>
              <a:t/>
            </a:r>
            <a:endParaRPr sz="4800">
              <a:solidFill>
                <a:schemeClr val="lt1"/>
              </a:solidFill>
              <a:latin typeface="Poppins ExtraBold"/>
              <a:ea typeface="Poppins ExtraBold"/>
              <a:cs typeface="Poppins ExtraBold"/>
              <a:sym typeface="Poppins ExtraBold"/>
            </a:endParaRPr>
          </a:p>
        </p:txBody>
      </p:sp>
      <p:sp>
        <p:nvSpPr>
          <p:cNvPr id="242" name="Google Shape;242;g20de4d24edb_0_32"/>
          <p:cNvSpPr txBox="1"/>
          <p:nvPr/>
        </p:nvSpPr>
        <p:spPr>
          <a:xfrm>
            <a:off x="11407900" y="5650550"/>
            <a:ext cx="59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rgbClr val="54FBDD"/>
                </a:solidFill>
                <a:latin typeface="Montserrat ExtraBold"/>
                <a:ea typeface="Montserrat ExtraBold"/>
                <a:cs typeface="Montserrat ExtraBold"/>
                <a:sym typeface="Montserrat ExtraBold"/>
              </a:rPr>
              <a:t> </a:t>
            </a:r>
            <a:endParaRPr b="0" i="0" sz="2400" u="none" cap="none" strike="noStrike">
              <a:solidFill>
                <a:srgbClr val="54FBDD"/>
              </a:solidFill>
              <a:latin typeface="Montserrat ExtraBold"/>
              <a:ea typeface="Montserrat ExtraBold"/>
              <a:cs typeface="Montserrat ExtraBold"/>
              <a:sym typeface="Montserrat ExtraBold"/>
            </a:endParaRPr>
          </a:p>
        </p:txBody>
      </p:sp>
      <p:sp>
        <p:nvSpPr>
          <p:cNvPr id="243" name="Google Shape;243;g20de4d24edb_0_32"/>
          <p:cNvSpPr txBox="1"/>
          <p:nvPr/>
        </p:nvSpPr>
        <p:spPr>
          <a:xfrm>
            <a:off x="9275550" y="512000"/>
            <a:ext cx="25017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1" i="0" lang="es-ES" sz="1200" u="none" cap="none" strike="noStrike">
                <a:solidFill>
                  <a:schemeClr val="lt1"/>
                </a:solidFill>
                <a:latin typeface="Poppins"/>
                <a:ea typeface="Poppins"/>
                <a:cs typeface="Poppins"/>
                <a:sym typeface="Poppins"/>
              </a:rPr>
              <a:t>www.laderacademy.com</a:t>
            </a:r>
            <a:endParaRPr b="1" i="0" sz="1200" u="none" cap="none" strike="noStrike">
              <a:solidFill>
                <a:schemeClr val="lt1"/>
              </a:solidFill>
              <a:latin typeface="Poppins"/>
              <a:ea typeface="Poppins"/>
              <a:cs typeface="Poppins"/>
              <a:sym typeface="Poppins"/>
            </a:endParaRPr>
          </a:p>
        </p:txBody>
      </p:sp>
      <p:pic>
        <p:nvPicPr>
          <p:cNvPr id="244" name="Google Shape;244;g20de4d24edb_0_32"/>
          <p:cNvPicPr preferRelativeResize="0"/>
          <p:nvPr/>
        </p:nvPicPr>
        <p:blipFill rotWithShape="1">
          <a:blip r:embed="rId4">
            <a:alphaModFix/>
          </a:blip>
          <a:srcRect b="33050" l="0" r="0" t="31254"/>
          <a:stretch/>
        </p:blipFill>
        <p:spPr>
          <a:xfrm>
            <a:off x="351825" y="435800"/>
            <a:ext cx="2311176" cy="8249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g20de4d24edb_0_41"/>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50" name="Google Shape;250;g20de4d24edb_0_41"/>
          <p:cNvPicPr preferRelativeResize="0"/>
          <p:nvPr/>
        </p:nvPicPr>
        <p:blipFill>
          <a:blip r:embed="rId4">
            <a:alphaModFix/>
          </a:blip>
          <a:stretch>
            <a:fillRect/>
          </a:stretch>
        </p:blipFill>
        <p:spPr>
          <a:xfrm>
            <a:off x="920200" y="598431"/>
            <a:ext cx="11014824" cy="5584576"/>
          </a:xfrm>
          <a:prstGeom prst="rect">
            <a:avLst/>
          </a:prstGeom>
          <a:noFill/>
          <a:ln>
            <a:noFill/>
          </a:ln>
        </p:spPr>
      </p:pic>
      <p:pic>
        <p:nvPicPr>
          <p:cNvPr id="251" name="Google Shape;251;g20de4d24edb_0_41"/>
          <p:cNvPicPr preferRelativeResize="0"/>
          <p:nvPr/>
        </p:nvPicPr>
        <p:blipFill>
          <a:blip r:embed="rId5">
            <a:alphaModFix/>
          </a:blip>
          <a:stretch>
            <a:fillRect/>
          </a:stretch>
        </p:blipFill>
        <p:spPr>
          <a:xfrm>
            <a:off x="9966575" y="5552682"/>
            <a:ext cx="2225430" cy="630324"/>
          </a:xfrm>
          <a:prstGeom prst="rect">
            <a:avLst/>
          </a:prstGeom>
          <a:noFill/>
          <a:ln>
            <a:noFill/>
          </a:ln>
        </p:spPr>
      </p:pic>
      <p:pic>
        <p:nvPicPr>
          <p:cNvPr id="252" name="Google Shape;252;g20de4d24edb_0_41"/>
          <p:cNvPicPr preferRelativeResize="0"/>
          <p:nvPr/>
        </p:nvPicPr>
        <p:blipFill rotWithShape="1">
          <a:blip r:embed="rId6">
            <a:alphaModFix/>
          </a:blip>
          <a:srcRect b="33488" l="0" r="3873" t="0"/>
          <a:stretch/>
        </p:blipFill>
        <p:spPr>
          <a:xfrm>
            <a:off x="9862250" y="5068100"/>
            <a:ext cx="2329749" cy="16119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g20de4d24edb_0_50"/>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58" name="Google Shape;258;g20de4d24edb_0_50"/>
          <p:cNvPicPr preferRelativeResize="0"/>
          <p:nvPr/>
        </p:nvPicPr>
        <p:blipFill rotWithShape="1">
          <a:blip r:embed="rId4">
            <a:alphaModFix/>
          </a:blip>
          <a:srcRect b="1323" l="0" r="0" t="1333"/>
          <a:stretch/>
        </p:blipFill>
        <p:spPr>
          <a:xfrm>
            <a:off x="920200" y="598431"/>
            <a:ext cx="11014823" cy="5584576"/>
          </a:xfrm>
          <a:prstGeom prst="rect">
            <a:avLst/>
          </a:prstGeom>
          <a:noFill/>
          <a:ln>
            <a:noFill/>
          </a:ln>
        </p:spPr>
      </p:pic>
      <p:pic>
        <p:nvPicPr>
          <p:cNvPr id="259" name="Google Shape;259;g20de4d24edb_0_50"/>
          <p:cNvPicPr preferRelativeResize="0"/>
          <p:nvPr/>
        </p:nvPicPr>
        <p:blipFill>
          <a:blip r:embed="rId5">
            <a:alphaModFix/>
          </a:blip>
          <a:stretch>
            <a:fillRect/>
          </a:stretch>
        </p:blipFill>
        <p:spPr>
          <a:xfrm>
            <a:off x="9966575" y="5552682"/>
            <a:ext cx="2225430" cy="630324"/>
          </a:xfrm>
          <a:prstGeom prst="rect">
            <a:avLst/>
          </a:prstGeom>
          <a:noFill/>
          <a:ln>
            <a:noFill/>
          </a:ln>
        </p:spPr>
      </p:pic>
      <p:pic>
        <p:nvPicPr>
          <p:cNvPr id="260" name="Google Shape;260;g20de4d24edb_0_50"/>
          <p:cNvPicPr preferRelativeResize="0"/>
          <p:nvPr/>
        </p:nvPicPr>
        <p:blipFill rotWithShape="1">
          <a:blip r:embed="rId6">
            <a:alphaModFix/>
          </a:blip>
          <a:srcRect b="33488" l="0" r="3873" t="0"/>
          <a:stretch/>
        </p:blipFill>
        <p:spPr>
          <a:xfrm>
            <a:off x="9862250" y="5068100"/>
            <a:ext cx="2329749" cy="16119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g20de4d24edb_0_57"/>
          <p:cNvPicPr preferRelativeResize="0"/>
          <p:nvPr/>
        </p:nvPicPr>
        <p:blipFill rotWithShape="1">
          <a:blip r:embed="rId3">
            <a:alphaModFix/>
          </a:blip>
          <a:srcRect b="0" l="0" r="0" t="0"/>
          <a:stretch/>
        </p:blipFill>
        <p:spPr>
          <a:xfrm>
            <a:off x="0" y="0"/>
            <a:ext cx="435175" cy="6857999"/>
          </a:xfrm>
          <a:prstGeom prst="rect">
            <a:avLst/>
          </a:prstGeom>
          <a:noFill/>
          <a:ln>
            <a:noFill/>
          </a:ln>
        </p:spPr>
      </p:pic>
      <p:pic>
        <p:nvPicPr>
          <p:cNvPr id="266" name="Google Shape;266;g20de4d24edb_0_57"/>
          <p:cNvPicPr preferRelativeResize="0"/>
          <p:nvPr/>
        </p:nvPicPr>
        <p:blipFill rotWithShape="1">
          <a:blip r:embed="rId4">
            <a:alphaModFix/>
          </a:blip>
          <a:srcRect b="0" l="758" r="758" t="0"/>
          <a:stretch/>
        </p:blipFill>
        <p:spPr>
          <a:xfrm>
            <a:off x="920200" y="598431"/>
            <a:ext cx="11014826" cy="5584577"/>
          </a:xfrm>
          <a:prstGeom prst="rect">
            <a:avLst/>
          </a:prstGeom>
          <a:noFill/>
          <a:ln>
            <a:noFill/>
          </a:ln>
        </p:spPr>
      </p:pic>
      <p:pic>
        <p:nvPicPr>
          <p:cNvPr id="267" name="Google Shape;267;g20de4d24edb_0_57"/>
          <p:cNvPicPr preferRelativeResize="0"/>
          <p:nvPr/>
        </p:nvPicPr>
        <p:blipFill>
          <a:blip r:embed="rId5">
            <a:alphaModFix/>
          </a:blip>
          <a:stretch>
            <a:fillRect/>
          </a:stretch>
        </p:blipFill>
        <p:spPr>
          <a:xfrm>
            <a:off x="9966575" y="5552682"/>
            <a:ext cx="2225430" cy="630324"/>
          </a:xfrm>
          <a:prstGeom prst="rect">
            <a:avLst/>
          </a:prstGeom>
          <a:noFill/>
          <a:ln>
            <a:noFill/>
          </a:ln>
        </p:spPr>
      </p:pic>
      <p:pic>
        <p:nvPicPr>
          <p:cNvPr id="268" name="Google Shape;268;g20de4d24edb_0_57"/>
          <p:cNvPicPr preferRelativeResize="0"/>
          <p:nvPr/>
        </p:nvPicPr>
        <p:blipFill rotWithShape="1">
          <a:blip r:embed="rId6">
            <a:alphaModFix/>
          </a:blip>
          <a:srcRect b="33488" l="0" r="3873" t="0"/>
          <a:stretch/>
        </p:blipFill>
        <p:spPr>
          <a:xfrm>
            <a:off x="9862250" y="5068100"/>
            <a:ext cx="2329749" cy="16119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g1f4b66aece7_0_180"/>
          <p:cNvPicPr preferRelativeResize="0"/>
          <p:nvPr/>
        </p:nvPicPr>
        <p:blipFill rotWithShape="1">
          <a:blip r:embed="rId3">
            <a:alphaModFix/>
          </a:blip>
          <a:srcRect b="0" l="0" r="0" t="0"/>
          <a:stretch/>
        </p:blipFill>
        <p:spPr>
          <a:xfrm>
            <a:off x="-161425" y="11225"/>
            <a:ext cx="12936300" cy="6967160"/>
          </a:xfrm>
          <a:prstGeom prst="rect">
            <a:avLst/>
          </a:prstGeom>
          <a:noFill/>
          <a:ln>
            <a:noFill/>
          </a:ln>
        </p:spPr>
      </p:pic>
      <p:pic>
        <p:nvPicPr>
          <p:cNvPr id="274" name="Google Shape;274;g1f4b66aece7_0_180"/>
          <p:cNvPicPr preferRelativeResize="0"/>
          <p:nvPr/>
        </p:nvPicPr>
        <p:blipFill rotWithShape="1">
          <a:blip r:embed="rId4">
            <a:alphaModFix amt="10000"/>
          </a:blip>
          <a:srcRect b="10466" l="4444" r="3540" t="14016"/>
          <a:stretch/>
        </p:blipFill>
        <p:spPr>
          <a:xfrm>
            <a:off x="-729025" y="1119100"/>
            <a:ext cx="14030326" cy="4236875"/>
          </a:xfrm>
          <a:prstGeom prst="rect">
            <a:avLst/>
          </a:prstGeom>
          <a:noFill/>
          <a:ln>
            <a:noFill/>
          </a:ln>
        </p:spPr>
      </p:pic>
      <p:sp>
        <p:nvSpPr>
          <p:cNvPr id="275" name="Google Shape;275;g1f4b66aece7_0_180"/>
          <p:cNvSpPr txBox="1"/>
          <p:nvPr/>
        </p:nvSpPr>
        <p:spPr>
          <a:xfrm>
            <a:off x="2827175" y="2814548"/>
            <a:ext cx="6959100" cy="10077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1" i="0" lang="es-ES" sz="5800" u="none" cap="none" strike="noStrike">
                <a:solidFill>
                  <a:srgbClr val="B7F203"/>
                </a:solidFill>
                <a:latin typeface="Poppins"/>
                <a:ea typeface="Poppins"/>
                <a:cs typeface="Poppins"/>
                <a:sym typeface="Poppins"/>
              </a:rPr>
              <a:t>¡</a:t>
            </a:r>
            <a:r>
              <a:rPr b="1" i="0" lang="es-ES" sz="5800" u="none" cap="none" strike="noStrike">
                <a:solidFill>
                  <a:srgbClr val="FFFFFF"/>
                </a:solidFill>
                <a:latin typeface="Poppins"/>
                <a:ea typeface="Poppins"/>
                <a:cs typeface="Poppins"/>
                <a:sym typeface="Poppins"/>
              </a:rPr>
              <a:t>Muchas gracias</a:t>
            </a:r>
            <a:r>
              <a:rPr b="1" i="0" lang="es-ES" sz="5800" u="none" cap="none" strike="noStrike">
                <a:solidFill>
                  <a:srgbClr val="B7F203"/>
                </a:solidFill>
                <a:latin typeface="Poppins"/>
                <a:ea typeface="Poppins"/>
                <a:cs typeface="Poppins"/>
                <a:sym typeface="Poppins"/>
              </a:rPr>
              <a:t>!</a:t>
            </a:r>
            <a:endParaRPr b="1" i="0" sz="5800" u="none" cap="none" strike="noStrike">
              <a:solidFill>
                <a:srgbClr val="B7F203"/>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2022-01-08T20:47:53Z</dcterms:created>
  <dc:creator>Asus</dc:creator>
</cp:coreProperties>
</file>