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Poppins"/>
      <p:regular r:id="rId23"/>
      <p:bold r:id="rId24"/>
      <p:italic r:id="rId25"/>
      <p:boldItalic r:id="rId26"/>
    </p:embeddedFont>
    <p:embeddedFont>
      <p:font typeface="Montserrat"/>
      <p:regular r:id="rId27"/>
      <p:bold r:id="rId28"/>
      <p:italic r:id="rId29"/>
      <p:boldItalic r:id="rId30"/>
    </p:embeddedFont>
    <p:embeddedFont>
      <p:font typeface="Open Sans ExtraBold"/>
      <p:bold r:id="rId31"/>
      <p:boldItalic r:id="rId32"/>
    </p:embeddedFont>
    <p:embeddedFont>
      <p:font typeface="Arial Black"/>
      <p:regular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4" roundtripDataSignature="AMtx7milJQP0hocnVrIygXqiiKIA+BDw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A36D9CA-CDA5-425C-B9E0-F972342E5B51}">
  <a:tblStyle styleId="{EA36D9CA-CDA5-425C-B9E0-F972342E5B5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BCD5E542-F87B-4C2E-8F73-2617DD2B86AF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Poppins-bold.fntdata"/><Relationship Id="rId23" Type="http://schemas.openxmlformats.org/officeDocument/2006/relationships/font" Target="fonts/Poppins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Poppins-boldItalic.fntdata"/><Relationship Id="rId25" Type="http://schemas.openxmlformats.org/officeDocument/2006/relationships/font" Target="fonts/Poppins-italic.fntdata"/><Relationship Id="rId28" Type="http://schemas.openxmlformats.org/officeDocument/2006/relationships/font" Target="fonts/Montserrat-bold.fntdata"/><Relationship Id="rId27" Type="http://schemas.openxmlformats.org/officeDocument/2006/relationships/font" Target="fonts/Montserrat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Montserrat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OpenSansExtraBold-bold.fntdata"/><Relationship Id="rId30" Type="http://schemas.openxmlformats.org/officeDocument/2006/relationships/font" Target="fonts/Montserrat-boldItalic.fntdata"/><Relationship Id="rId11" Type="http://schemas.openxmlformats.org/officeDocument/2006/relationships/slide" Target="slides/slide4.xml"/><Relationship Id="rId33" Type="http://schemas.openxmlformats.org/officeDocument/2006/relationships/font" Target="fonts/ArialBlack-regular.fntdata"/><Relationship Id="rId10" Type="http://schemas.openxmlformats.org/officeDocument/2006/relationships/slide" Target="slides/slide3.xml"/><Relationship Id="rId32" Type="http://schemas.openxmlformats.org/officeDocument/2006/relationships/font" Target="fonts/OpenSansExtraBold-bold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34" Type="http://customschemas.google.com/relationships/presentationmetadata" Target="meta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e0adecf310_2_152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g1e0adecf310_2_152:notes"/>
          <p:cNvSpPr/>
          <p:nvPr>
            <p:ph idx="2" type="sldImg"/>
          </p:nvPr>
        </p:nvSpPr>
        <p:spPr>
          <a:xfrm>
            <a:off x="1143225" y="685778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e0adecf310_2_159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g1e0adecf310_2_159:notes"/>
          <p:cNvSpPr/>
          <p:nvPr>
            <p:ph idx="2" type="sldImg"/>
          </p:nvPr>
        </p:nvSpPr>
        <p:spPr>
          <a:xfrm>
            <a:off x="1143225" y="685778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e0adecf310_2_193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g1e0adecf310_2_193:notes"/>
          <p:cNvSpPr/>
          <p:nvPr>
            <p:ph idx="2" type="sldImg"/>
          </p:nvPr>
        </p:nvSpPr>
        <p:spPr>
          <a:xfrm>
            <a:off x="1143225" y="685778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e0adecf310_2_291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g1e0adecf310_2_291:notes"/>
          <p:cNvSpPr/>
          <p:nvPr>
            <p:ph idx="2" type="sldImg"/>
          </p:nvPr>
        </p:nvSpPr>
        <p:spPr>
          <a:xfrm>
            <a:off x="1143225" y="685778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e0adecf310_2_5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1e0adecf310_2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e0adecf310_2_5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g1e0adecf310_2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e0adecf310_2_5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g1e0adecf310_2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0adecf310_2_406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g1e0adecf310_2_406:notes"/>
          <p:cNvSpPr/>
          <p:nvPr>
            <p:ph idx="2" type="sldImg"/>
          </p:nvPr>
        </p:nvSpPr>
        <p:spPr>
          <a:xfrm>
            <a:off x="1143225" y="685778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e0adecf310_2_413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g1e0adecf310_2_413:notes"/>
          <p:cNvSpPr/>
          <p:nvPr>
            <p:ph idx="2" type="sldImg"/>
          </p:nvPr>
        </p:nvSpPr>
        <p:spPr>
          <a:xfrm>
            <a:off x="1143225" y="685778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e0adecf310_2_425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1" name="Google Shape;261;g1e0adecf310_2_425:notes"/>
          <p:cNvSpPr/>
          <p:nvPr>
            <p:ph idx="2" type="sldImg"/>
          </p:nvPr>
        </p:nvSpPr>
        <p:spPr>
          <a:xfrm>
            <a:off x="1143225" y="685778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e0adecf310_2_435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g1e0adecf310_2_435:notes"/>
          <p:cNvSpPr/>
          <p:nvPr>
            <p:ph idx="2" type="sldImg"/>
          </p:nvPr>
        </p:nvSpPr>
        <p:spPr>
          <a:xfrm>
            <a:off x="1143225" y="685778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e0adecf310_2_445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g1e0adecf310_2_445:notes"/>
          <p:cNvSpPr/>
          <p:nvPr>
            <p:ph idx="2" type="sldImg"/>
          </p:nvPr>
        </p:nvSpPr>
        <p:spPr>
          <a:xfrm>
            <a:off x="1143225" y="685778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e0adecf310_2_452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g1e0adecf310_2_452:notes"/>
          <p:cNvSpPr/>
          <p:nvPr>
            <p:ph idx="2" type="sldImg"/>
          </p:nvPr>
        </p:nvSpPr>
        <p:spPr>
          <a:xfrm>
            <a:off x="1143225" y="685778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 type="obj">
  <p:cSld name="OBJECT"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e0adecf310_2_474"/>
          <p:cNvSpPr txBox="1"/>
          <p:nvPr>
            <p:ph type="title"/>
          </p:nvPr>
        </p:nvSpPr>
        <p:spPr>
          <a:xfrm>
            <a:off x="353875" y="183658"/>
            <a:ext cx="8436300" cy="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g1e0adecf310_2_474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1e0adecf310_2_474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g1e0adecf310_2_474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e0adecf310_2_479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g1e0adecf310_2_479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g1e0adecf310_2_479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bg>
      <p:bgPr>
        <a:solidFill>
          <a:schemeClr val="l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e0adecf310_2_483"/>
          <p:cNvSpPr/>
          <p:nvPr/>
        </p:nvSpPr>
        <p:spPr>
          <a:xfrm>
            <a:off x="0" y="790500"/>
            <a:ext cx="9144000" cy="4353560"/>
          </a:xfrm>
          <a:custGeom>
            <a:rect b="b" l="l" r="r" t="t"/>
            <a:pathLst>
              <a:path extrusionOk="0" h="4353560" w="9144000">
                <a:moveTo>
                  <a:pt x="0" y="4352999"/>
                </a:moveTo>
                <a:lnTo>
                  <a:pt x="9143999" y="4352999"/>
                </a:lnTo>
                <a:lnTo>
                  <a:pt x="9143999" y="0"/>
                </a:lnTo>
                <a:lnTo>
                  <a:pt x="0" y="0"/>
                </a:lnTo>
                <a:lnTo>
                  <a:pt x="0" y="4352999"/>
                </a:lnTo>
                <a:close/>
              </a:path>
            </a:pathLst>
          </a:custGeom>
          <a:solidFill>
            <a:srgbClr val="FCFC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g1e0adecf310_2_483"/>
          <p:cNvSpPr txBox="1"/>
          <p:nvPr>
            <p:ph type="title"/>
          </p:nvPr>
        </p:nvSpPr>
        <p:spPr>
          <a:xfrm>
            <a:off x="353875" y="183658"/>
            <a:ext cx="8436300" cy="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g1e0adecf310_2_483"/>
          <p:cNvSpPr txBox="1"/>
          <p:nvPr>
            <p:ph idx="1" type="body"/>
          </p:nvPr>
        </p:nvSpPr>
        <p:spPr>
          <a:xfrm>
            <a:off x="342712" y="1282662"/>
            <a:ext cx="7895700" cy="17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g1e0adecf310_2_483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g1e0adecf310_2_48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g1e0adecf310_2_483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e0adecf310_2_490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g1e0adecf310_2_490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g1e0adecf310_2_490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g1e0adecf310_2_490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g1e0adecf310_2_490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>
  <p:cSld name="Two Content">
    <p:bg>
      <p:bgPr>
        <a:solidFill>
          <a:schemeClr val="lt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0adecf310_2_496"/>
          <p:cNvSpPr/>
          <p:nvPr/>
        </p:nvSpPr>
        <p:spPr>
          <a:xfrm>
            <a:off x="0" y="790500"/>
            <a:ext cx="9144000" cy="4353560"/>
          </a:xfrm>
          <a:custGeom>
            <a:rect b="b" l="l" r="r" t="t"/>
            <a:pathLst>
              <a:path extrusionOk="0" h="4353560" w="9144000">
                <a:moveTo>
                  <a:pt x="0" y="4352999"/>
                </a:moveTo>
                <a:lnTo>
                  <a:pt x="9143999" y="4352999"/>
                </a:lnTo>
                <a:lnTo>
                  <a:pt x="9143999" y="0"/>
                </a:lnTo>
                <a:lnTo>
                  <a:pt x="0" y="0"/>
                </a:lnTo>
                <a:lnTo>
                  <a:pt x="0" y="4352999"/>
                </a:lnTo>
                <a:close/>
              </a:path>
            </a:pathLst>
          </a:custGeom>
          <a:solidFill>
            <a:srgbClr val="FCFC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g1e0adecf310_2_496"/>
          <p:cNvSpPr/>
          <p:nvPr/>
        </p:nvSpPr>
        <p:spPr>
          <a:xfrm>
            <a:off x="4081774" y="2104325"/>
            <a:ext cx="0" cy="2480945"/>
          </a:xfrm>
          <a:custGeom>
            <a:rect b="b" l="l" r="r" t="t"/>
            <a:pathLst>
              <a:path extrusionOk="0" h="2480945" w="120000">
                <a:moveTo>
                  <a:pt x="0" y="0"/>
                </a:moveTo>
                <a:lnTo>
                  <a:pt x="0" y="2480399"/>
                </a:lnTo>
              </a:path>
            </a:pathLst>
          </a:custGeom>
          <a:noFill/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g1e0adecf310_2_496"/>
          <p:cNvSpPr txBox="1"/>
          <p:nvPr>
            <p:ph type="title"/>
          </p:nvPr>
        </p:nvSpPr>
        <p:spPr>
          <a:xfrm>
            <a:off x="353875" y="183658"/>
            <a:ext cx="8436300" cy="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g1e0adecf310_2_496"/>
          <p:cNvSpPr txBox="1"/>
          <p:nvPr>
            <p:ph idx="1" type="body"/>
          </p:nvPr>
        </p:nvSpPr>
        <p:spPr>
          <a:xfrm>
            <a:off x="45720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g1e0adecf310_2_496"/>
          <p:cNvSpPr txBox="1"/>
          <p:nvPr>
            <p:ph idx="2" type="body"/>
          </p:nvPr>
        </p:nvSpPr>
        <p:spPr>
          <a:xfrm>
            <a:off x="470916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g1e0adecf310_2_496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g1e0adecf310_2_49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g1e0adecf310_2_496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e0adecf310_2_468"/>
          <p:cNvSpPr txBox="1"/>
          <p:nvPr>
            <p:ph type="title"/>
          </p:nvPr>
        </p:nvSpPr>
        <p:spPr>
          <a:xfrm>
            <a:off x="353875" y="183658"/>
            <a:ext cx="8436300" cy="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g1e0adecf310_2_468"/>
          <p:cNvSpPr txBox="1"/>
          <p:nvPr>
            <p:ph idx="1" type="body"/>
          </p:nvPr>
        </p:nvSpPr>
        <p:spPr>
          <a:xfrm>
            <a:off x="342712" y="1282662"/>
            <a:ext cx="7895700" cy="17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g1e0adecf310_2_468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g1e0adecf310_2_46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g1e0adecf310_2_468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E17EA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/>
        </p:nvSpPr>
        <p:spPr>
          <a:xfrm>
            <a:off x="6979650" y="4548650"/>
            <a:ext cx="2019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[colocá tu logo aquí]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87736" y="1791475"/>
            <a:ext cx="7706100" cy="12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Informe de redes sociales de [nombre de la empresa]</a:t>
            </a:r>
            <a:endParaRPr b="1" i="0" sz="40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87723" y="4019550"/>
            <a:ext cx="3819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[Fecha]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401960" y="4400550"/>
            <a:ext cx="3819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[Tu nombre/ tu marca]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E17EA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e0adecf310_2_152"/>
          <p:cNvSpPr txBox="1"/>
          <p:nvPr>
            <p:ph type="title"/>
          </p:nvPr>
        </p:nvSpPr>
        <p:spPr>
          <a:xfrm>
            <a:off x="650300" y="1809750"/>
            <a:ext cx="7198200" cy="13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-742950" lvl="0" marL="7429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oppins"/>
              <a:buAutoNum type="arabicPeriod"/>
            </a:pPr>
            <a:r>
              <a:rPr lang="en" sz="4400">
                <a:latin typeface="Poppins"/>
                <a:ea typeface="Poppins"/>
                <a:cs typeface="Poppins"/>
                <a:sym typeface="Poppins"/>
              </a:rPr>
              <a:t>Resumen de métricas principales</a:t>
            </a:r>
            <a:endParaRPr sz="4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" name="Google Shape;100;g1e0adecf310_2_152"/>
          <p:cNvSpPr txBox="1"/>
          <p:nvPr/>
        </p:nvSpPr>
        <p:spPr>
          <a:xfrm>
            <a:off x="371098" y="301314"/>
            <a:ext cx="3819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[Nombre de la empresa]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1e0adecf310_2_152"/>
          <p:cNvSpPr txBox="1"/>
          <p:nvPr/>
        </p:nvSpPr>
        <p:spPr>
          <a:xfrm>
            <a:off x="4953000" y="301314"/>
            <a:ext cx="3819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[Fecha]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e0adecf310_2_159"/>
          <p:cNvSpPr txBox="1"/>
          <p:nvPr/>
        </p:nvSpPr>
        <p:spPr>
          <a:xfrm>
            <a:off x="512826" y="254336"/>
            <a:ext cx="52272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Resumen de logro de objetivos</a:t>
            </a:r>
            <a:endParaRPr b="1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g1e0adecf310_2_159"/>
          <p:cNvSpPr/>
          <p:nvPr/>
        </p:nvSpPr>
        <p:spPr>
          <a:xfrm>
            <a:off x="5273040" y="254901"/>
            <a:ext cx="3489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Entre [fecha] y [fecha], logramos lo siguiente: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" name="Google Shape;108;g1e0adecf310_2_159"/>
          <p:cNvGrpSpPr/>
          <p:nvPr/>
        </p:nvGrpSpPr>
        <p:grpSpPr>
          <a:xfrm>
            <a:off x="512804" y="971550"/>
            <a:ext cx="2653198" cy="3809994"/>
            <a:chOff x="493776" y="1109382"/>
            <a:chExt cx="2841900" cy="3809994"/>
          </a:xfrm>
        </p:grpSpPr>
        <p:sp>
          <p:nvSpPr>
            <p:cNvPr id="109" name="Google Shape;109;g1e0adecf310_2_159"/>
            <p:cNvSpPr/>
            <p:nvPr/>
          </p:nvSpPr>
          <p:spPr>
            <a:xfrm>
              <a:off x="493776" y="1109382"/>
              <a:ext cx="2841900" cy="381000"/>
            </a:xfrm>
            <a:prstGeom prst="roundRect">
              <a:avLst>
                <a:gd fmla="val 50000" name="adj"/>
              </a:avLst>
            </a:prstGeom>
            <a:solidFill>
              <a:srgbClr val="DA208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sz="13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KPI = Seguidores nuevos</a:t>
              </a:r>
              <a:endParaRPr i="0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0" name="Google Shape;110;g1e0adecf310_2_159"/>
            <p:cNvSpPr/>
            <p:nvPr/>
          </p:nvSpPr>
          <p:spPr>
            <a:xfrm>
              <a:off x="498258" y="3351276"/>
              <a:ext cx="2837400" cy="1568100"/>
            </a:xfrm>
            <a:prstGeom prst="roundRect">
              <a:avLst>
                <a:gd fmla="val 0" name="adj"/>
              </a:avLst>
            </a:prstGeom>
            <a:solidFill>
              <a:srgbClr val="5E17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g1e0adecf310_2_159"/>
            <p:cNvSpPr txBox="1"/>
            <p:nvPr/>
          </p:nvSpPr>
          <p:spPr>
            <a:xfrm>
              <a:off x="957700" y="1640845"/>
              <a:ext cx="19050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Resultado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g1e0adecf310_2_159"/>
            <p:cNvSpPr txBox="1"/>
            <p:nvPr/>
          </p:nvSpPr>
          <p:spPr>
            <a:xfrm>
              <a:off x="927220" y="2540429"/>
              <a:ext cx="19050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Objetivo previsto</a:t>
              </a:r>
              <a:endParaRPr b="0" i="0" sz="12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1e0adecf310_2_159"/>
            <p:cNvSpPr txBox="1"/>
            <p:nvPr/>
          </p:nvSpPr>
          <p:spPr>
            <a:xfrm>
              <a:off x="957700" y="1835652"/>
              <a:ext cx="1905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" sz="2800" u="none" cap="none" strike="noStrike">
                  <a:solidFill>
                    <a:schemeClr val="dk1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18.366</a:t>
              </a:r>
              <a:endParaRPr b="0" i="0" sz="2800" u="none" cap="none" strike="noStrik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  <p:sp>
          <p:nvSpPr>
            <p:cNvPr id="114" name="Google Shape;114;g1e0adecf310_2_159"/>
            <p:cNvSpPr txBox="1"/>
            <p:nvPr/>
          </p:nvSpPr>
          <p:spPr>
            <a:xfrm>
              <a:off x="927220" y="2755492"/>
              <a:ext cx="190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" sz="1600" u="none" cap="none" strike="noStrike">
                  <a:solidFill>
                    <a:srgbClr val="7F7F7F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10.000</a:t>
              </a:r>
              <a:endParaRPr b="0" i="0" sz="1600" u="none" cap="none" strike="noStrike">
                <a:solidFill>
                  <a:srgbClr val="7F7F7F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  <p:sp>
          <p:nvSpPr>
            <p:cNvPr id="115" name="Google Shape;115;g1e0adecf310_2_159"/>
            <p:cNvSpPr txBox="1"/>
            <p:nvPr/>
          </p:nvSpPr>
          <p:spPr>
            <a:xfrm>
              <a:off x="493776" y="3469645"/>
              <a:ext cx="2841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Acciones realizadas</a:t>
              </a:r>
              <a:endParaRPr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6" name="Google Shape;116;g1e0adecf310_2_159"/>
            <p:cNvSpPr txBox="1"/>
            <p:nvPr/>
          </p:nvSpPr>
          <p:spPr>
            <a:xfrm>
              <a:off x="590909" y="3788789"/>
              <a:ext cx="26520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171450" lvl="0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"/>
                <a:buChar char="•"/>
              </a:pPr>
              <a:r>
                <a:rPr i="0" lang="en" sz="11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Nueva estrategia de hashtags</a:t>
              </a:r>
              <a:endParaRPr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171450" lvl="0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"/>
                <a:buChar char="•"/>
              </a:pPr>
              <a:r>
                <a:rPr i="0" lang="en" sz="11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Colaboración con @ejemplo</a:t>
              </a:r>
              <a:endParaRPr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171450" lvl="0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"/>
                <a:buChar char="•"/>
              </a:pPr>
              <a:r>
                <a:rPr i="0" lang="en" sz="11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Aumento de frecuencia de publicación.</a:t>
              </a:r>
              <a:endParaRPr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17" name="Google Shape;117;g1e0adecf310_2_159"/>
          <p:cNvGrpSpPr/>
          <p:nvPr/>
        </p:nvGrpSpPr>
        <p:grpSpPr>
          <a:xfrm>
            <a:off x="3311271" y="971550"/>
            <a:ext cx="2653198" cy="3809994"/>
            <a:chOff x="493776" y="1109382"/>
            <a:chExt cx="2841900" cy="3809994"/>
          </a:xfrm>
        </p:grpSpPr>
        <p:sp>
          <p:nvSpPr>
            <p:cNvPr id="118" name="Google Shape;118;g1e0adecf310_2_159"/>
            <p:cNvSpPr/>
            <p:nvPr/>
          </p:nvSpPr>
          <p:spPr>
            <a:xfrm>
              <a:off x="493776" y="1109382"/>
              <a:ext cx="2841900" cy="381000"/>
            </a:xfrm>
            <a:prstGeom prst="roundRect">
              <a:avLst>
                <a:gd fmla="val 50000" name="adj"/>
              </a:avLst>
            </a:prstGeom>
            <a:solidFill>
              <a:srgbClr val="DA208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sz="13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KPI = Interacciones totales</a:t>
              </a:r>
              <a:endParaRPr i="0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9" name="Google Shape;119;g1e0adecf310_2_159"/>
            <p:cNvSpPr/>
            <p:nvPr/>
          </p:nvSpPr>
          <p:spPr>
            <a:xfrm>
              <a:off x="498258" y="3351276"/>
              <a:ext cx="2837400" cy="1568100"/>
            </a:xfrm>
            <a:prstGeom prst="roundRect">
              <a:avLst>
                <a:gd fmla="val 0" name="adj"/>
              </a:avLst>
            </a:prstGeom>
            <a:solidFill>
              <a:srgbClr val="5E17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g1e0adecf310_2_159"/>
            <p:cNvSpPr txBox="1"/>
            <p:nvPr/>
          </p:nvSpPr>
          <p:spPr>
            <a:xfrm>
              <a:off x="957700" y="1640845"/>
              <a:ext cx="19050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Resultado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g1e0adecf310_2_159"/>
            <p:cNvSpPr txBox="1"/>
            <p:nvPr/>
          </p:nvSpPr>
          <p:spPr>
            <a:xfrm>
              <a:off x="927220" y="2540429"/>
              <a:ext cx="19050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Objetivo previsto</a:t>
              </a:r>
              <a:endParaRPr b="0" i="0" sz="12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g1e0adecf310_2_159"/>
            <p:cNvSpPr txBox="1"/>
            <p:nvPr/>
          </p:nvSpPr>
          <p:spPr>
            <a:xfrm>
              <a:off x="957700" y="1835652"/>
              <a:ext cx="1905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" sz="2800" u="none" cap="none" strike="noStrike">
                  <a:solidFill>
                    <a:schemeClr val="dk1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XXX</a:t>
              </a:r>
              <a:endParaRPr b="0" i="0" sz="2800" u="none" cap="none" strike="noStrik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  <p:sp>
          <p:nvSpPr>
            <p:cNvPr id="123" name="Google Shape;123;g1e0adecf310_2_159"/>
            <p:cNvSpPr txBox="1"/>
            <p:nvPr/>
          </p:nvSpPr>
          <p:spPr>
            <a:xfrm>
              <a:off x="927220" y="2755492"/>
              <a:ext cx="190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" sz="1600" u="none" cap="none" strike="noStrike">
                  <a:solidFill>
                    <a:srgbClr val="7F7F7F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XXX</a:t>
              </a:r>
              <a:endParaRPr b="0" i="0" sz="1600" u="none" cap="none" strike="noStrike">
                <a:solidFill>
                  <a:srgbClr val="7F7F7F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  <p:sp>
          <p:nvSpPr>
            <p:cNvPr id="124" name="Google Shape;124;g1e0adecf310_2_159"/>
            <p:cNvSpPr txBox="1"/>
            <p:nvPr/>
          </p:nvSpPr>
          <p:spPr>
            <a:xfrm>
              <a:off x="493776" y="3469645"/>
              <a:ext cx="2841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Acciones realizadas</a:t>
              </a:r>
              <a:endParaRPr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5" name="Google Shape;125;g1e0adecf310_2_159"/>
            <p:cNvSpPr txBox="1"/>
            <p:nvPr/>
          </p:nvSpPr>
          <p:spPr>
            <a:xfrm>
              <a:off x="590909" y="3788789"/>
              <a:ext cx="2652000" cy="6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171450" lvl="0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"/>
                <a:buChar char="•"/>
              </a:pPr>
              <a:r>
                <a:rPr i="0" lang="en" sz="11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XXXXXXXX</a:t>
              </a:r>
              <a:endParaRPr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171450" lvl="0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"/>
                <a:buChar char="•"/>
              </a:pPr>
              <a:r>
                <a:rPr i="0" lang="en" sz="11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XXXXXXXX</a:t>
              </a:r>
              <a:endParaRPr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171450" lvl="0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"/>
                <a:buChar char="•"/>
              </a:pPr>
              <a:r>
                <a:rPr i="0" lang="en" sz="11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XXXXXXXX</a:t>
              </a:r>
              <a:endParaRPr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26" name="Google Shape;126;g1e0adecf310_2_159"/>
          <p:cNvGrpSpPr/>
          <p:nvPr/>
        </p:nvGrpSpPr>
        <p:grpSpPr>
          <a:xfrm>
            <a:off x="6109738" y="971550"/>
            <a:ext cx="2653198" cy="3809994"/>
            <a:chOff x="493776" y="1109382"/>
            <a:chExt cx="2841900" cy="3809994"/>
          </a:xfrm>
        </p:grpSpPr>
        <p:sp>
          <p:nvSpPr>
            <p:cNvPr id="127" name="Google Shape;127;g1e0adecf310_2_159"/>
            <p:cNvSpPr/>
            <p:nvPr/>
          </p:nvSpPr>
          <p:spPr>
            <a:xfrm>
              <a:off x="493776" y="1109382"/>
              <a:ext cx="2841900" cy="381000"/>
            </a:xfrm>
            <a:prstGeom prst="roundRect">
              <a:avLst>
                <a:gd fmla="val 50000" name="adj"/>
              </a:avLst>
            </a:prstGeom>
            <a:solidFill>
              <a:srgbClr val="DA208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KPI = Visitas al sitio web</a:t>
              </a:r>
              <a:endParaRPr i="0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8" name="Google Shape;128;g1e0adecf310_2_159"/>
            <p:cNvSpPr/>
            <p:nvPr/>
          </p:nvSpPr>
          <p:spPr>
            <a:xfrm>
              <a:off x="498258" y="3351276"/>
              <a:ext cx="2837400" cy="1568100"/>
            </a:xfrm>
            <a:prstGeom prst="roundRect">
              <a:avLst>
                <a:gd fmla="val 0" name="adj"/>
              </a:avLst>
            </a:prstGeom>
            <a:solidFill>
              <a:srgbClr val="5E17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g1e0adecf310_2_159"/>
            <p:cNvSpPr txBox="1"/>
            <p:nvPr/>
          </p:nvSpPr>
          <p:spPr>
            <a:xfrm>
              <a:off x="957700" y="1640845"/>
              <a:ext cx="19050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Resultado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g1e0adecf310_2_159"/>
            <p:cNvSpPr txBox="1"/>
            <p:nvPr/>
          </p:nvSpPr>
          <p:spPr>
            <a:xfrm>
              <a:off x="927220" y="2540429"/>
              <a:ext cx="19050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Objetivo previsto</a:t>
              </a:r>
              <a:endParaRPr b="0" i="0" sz="12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g1e0adecf310_2_159"/>
            <p:cNvSpPr txBox="1"/>
            <p:nvPr/>
          </p:nvSpPr>
          <p:spPr>
            <a:xfrm>
              <a:off x="957700" y="1835652"/>
              <a:ext cx="1905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" sz="2800" u="none" cap="none" strike="noStrike">
                  <a:solidFill>
                    <a:schemeClr val="dk1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XXX</a:t>
              </a:r>
              <a:endParaRPr b="0" i="0" sz="2800" u="none" cap="none" strike="noStrik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  <p:sp>
          <p:nvSpPr>
            <p:cNvPr id="132" name="Google Shape;132;g1e0adecf310_2_159"/>
            <p:cNvSpPr txBox="1"/>
            <p:nvPr/>
          </p:nvSpPr>
          <p:spPr>
            <a:xfrm>
              <a:off x="927220" y="2755492"/>
              <a:ext cx="190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" sz="1600" u="none" cap="none" strike="noStrike">
                  <a:solidFill>
                    <a:srgbClr val="7F7F7F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XXX</a:t>
              </a:r>
              <a:endParaRPr b="0" i="0" sz="1600" u="none" cap="none" strike="noStrike">
                <a:solidFill>
                  <a:srgbClr val="7F7F7F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  <p:sp>
          <p:nvSpPr>
            <p:cNvPr id="133" name="Google Shape;133;g1e0adecf310_2_159"/>
            <p:cNvSpPr txBox="1"/>
            <p:nvPr/>
          </p:nvSpPr>
          <p:spPr>
            <a:xfrm>
              <a:off x="493776" y="3469645"/>
              <a:ext cx="2841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Acciones realizadas</a:t>
              </a:r>
              <a:endParaRPr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4" name="Google Shape;134;g1e0adecf310_2_159"/>
            <p:cNvSpPr txBox="1"/>
            <p:nvPr/>
          </p:nvSpPr>
          <p:spPr>
            <a:xfrm>
              <a:off x="590909" y="3788789"/>
              <a:ext cx="2652000" cy="6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171450" lvl="0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"/>
                <a:buChar char="•"/>
              </a:pPr>
              <a:r>
                <a:rPr i="0" lang="en" sz="11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XXXXXXXX</a:t>
              </a:r>
              <a:endParaRPr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171450" lvl="0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"/>
                <a:buChar char="•"/>
              </a:pPr>
              <a:r>
                <a:rPr i="0" lang="en" sz="11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XXXXXXXX</a:t>
              </a:r>
              <a:endParaRPr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171450" lvl="0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"/>
                <a:buChar char="•"/>
              </a:pPr>
              <a:r>
                <a:rPr i="0" lang="en" sz="1100" u="none" cap="none" strike="noStrik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XXXXXXXX</a:t>
              </a:r>
              <a:endParaRPr i="0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135" name="Google Shape;135;g1e0adecf310_2_159"/>
          <p:cNvCxnSpPr/>
          <p:nvPr/>
        </p:nvCxnSpPr>
        <p:spPr>
          <a:xfrm>
            <a:off x="512826" y="666750"/>
            <a:ext cx="82503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g1e0adecf310_2_159"/>
          <p:cNvSpPr/>
          <p:nvPr/>
        </p:nvSpPr>
        <p:spPr>
          <a:xfrm>
            <a:off x="5318704" y="1630157"/>
            <a:ext cx="1371600" cy="922200"/>
          </a:xfrm>
          <a:prstGeom prst="wedgeRectCallout">
            <a:avLst>
              <a:gd fmla="val -33923" name="adj1"/>
              <a:gd fmla="val -86100" name="adj2"/>
            </a:avLst>
          </a:prstGeom>
          <a:solidFill>
            <a:srgbClr val="FFFF00"/>
          </a:solidFill>
          <a:ln>
            <a:noFill/>
          </a:ln>
          <a:effectLst>
            <a:outerShdw blurRad="330200" rotWithShape="0" algn="tl" dir="2700000" dist="38100">
              <a:srgbClr val="000000">
                <a:alpha val="1568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Reemplazá estos ejemplos por tus propias métricas clave</a:t>
            </a:r>
            <a:endParaRPr b="0" i="1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0adecf310_2_193"/>
          <p:cNvSpPr/>
          <p:nvPr/>
        </p:nvSpPr>
        <p:spPr>
          <a:xfrm>
            <a:off x="3771900" y="254901"/>
            <a:ext cx="4991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Comparado con el período anterior, logramos el siguiente crecimiento:</a:t>
            </a:r>
            <a:endParaRPr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2" name="Google Shape;142;g1e0adecf310_2_193"/>
          <p:cNvCxnSpPr/>
          <p:nvPr/>
        </p:nvCxnSpPr>
        <p:spPr>
          <a:xfrm>
            <a:off x="512826" y="666750"/>
            <a:ext cx="82503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3" name="Google Shape;143;g1e0adecf310_2_193"/>
          <p:cNvSpPr/>
          <p:nvPr/>
        </p:nvSpPr>
        <p:spPr>
          <a:xfrm>
            <a:off x="512826" y="3409949"/>
            <a:ext cx="8174100" cy="762000"/>
          </a:xfrm>
          <a:prstGeom prst="roundRect">
            <a:avLst>
              <a:gd fmla="val 16667" name="adj"/>
            </a:avLst>
          </a:prstGeom>
          <a:solidFill>
            <a:srgbClr val="DA2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1e0adecf310_2_193"/>
          <p:cNvSpPr/>
          <p:nvPr/>
        </p:nvSpPr>
        <p:spPr>
          <a:xfrm>
            <a:off x="512826" y="2419350"/>
            <a:ext cx="8174100" cy="762000"/>
          </a:xfrm>
          <a:prstGeom prst="roundRect">
            <a:avLst>
              <a:gd fmla="val 16667" name="adj"/>
            </a:avLst>
          </a:prstGeom>
          <a:solidFill>
            <a:srgbClr val="DA2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1e0adecf310_2_193"/>
          <p:cNvSpPr/>
          <p:nvPr/>
        </p:nvSpPr>
        <p:spPr>
          <a:xfrm>
            <a:off x="512826" y="1428750"/>
            <a:ext cx="8174100" cy="762000"/>
          </a:xfrm>
          <a:prstGeom prst="roundRect">
            <a:avLst>
              <a:gd fmla="val 16667" name="adj"/>
            </a:avLst>
          </a:prstGeom>
          <a:solidFill>
            <a:srgbClr val="DA2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6" name="Google Shape;146;g1e0adecf310_2_193"/>
          <p:cNvGrpSpPr/>
          <p:nvPr/>
        </p:nvGrpSpPr>
        <p:grpSpPr>
          <a:xfrm>
            <a:off x="616430" y="2556813"/>
            <a:ext cx="487014" cy="487014"/>
            <a:chOff x="1040374" y="1123950"/>
            <a:chExt cx="543300" cy="543300"/>
          </a:xfrm>
        </p:grpSpPr>
        <p:sp>
          <p:nvSpPr>
            <p:cNvPr id="147" name="Google Shape;147;g1e0adecf310_2_193"/>
            <p:cNvSpPr/>
            <p:nvPr/>
          </p:nvSpPr>
          <p:spPr>
            <a:xfrm>
              <a:off x="1040374" y="1123950"/>
              <a:ext cx="543300" cy="543300"/>
            </a:xfrm>
            <a:prstGeom prst="ellipse">
              <a:avLst/>
            </a:prstGeom>
            <a:solidFill>
              <a:srgbClr val="DA208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8" name="Google Shape;148;g1e0adecf310_2_19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000" y="1243201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9" name="Google Shape;149;g1e0adecf310_2_193"/>
          <p:cNvGrpSpPr/>
          <p:nvPr/>
        </p:nvGrpSpPr>
        <p:grpSpPr>
          <a:xfrm>
            <a:off x="613523" y="3547412"/>
            <a:ext cx="487014" cy="487014"/>
            <a:chOff x="1693962" y="1123950"/>
            <a:chExt cx="543300" cy="543300"/>
          </a:xfrm>
        </p:grpSpPr>
        <p:sp>
          <p:nvSpPr>
            <p:cNvPr id="150" name="Google Shape;150;g1e0adecf310_2_193"/>
            <p:cNvSpPr/>
            <p:nvPr/>
          </p:nvSpPr>
          <p:spPr>
            <a:xfrm>
              <a:off x="1693962" y="1123950"/>
              <a:ext cx="543300" cy="543300"/>
            </a:xfrm>
            <a:prstGeom prst="ellipse">
              <a:avLst/>
            </a:prstGeom>
            <a:solidFill>
              <a:srgbClr val="DA208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1" name="Google Shape;151;g1e0adecf310_2_19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13213" y="1243201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2" name="Google Shape;152;g1e0adecf310_2_193"/>
          <p:cNvGrpSpPr/>
          <p:nvPr/>
        </p:nvGrpSpPr>
        <p:grpSpPr>
          <a:xfrm>
            <a:off x="622492" y="1566212"/>
            <a:ext cx="487014" cy="487014"/>
            <a:chOff x="386786" y="1123950"/>
            <a:chExt cx="543300" cy="543300"/>
          </a:xfrm>
        </p:grpSpPr>
        <p:sp>
          <p:nvSpPr>
            <p:cNvPr id="153" name="Google Shape;153;g1e0adecf310_2_193"/>
            <p:cNvSpPr/>
            <p:nvPr/>
          </p:nvSpPr>
          <p:spPr>
            <a:xfrm>
              <a:off x="386786" y="1123950"/>
              <a:ext cx="543300" cy="543300"/>
            </a:xfrm>
            <a:prstGeom prst="ellipse">
              <a:avLst/>
            </a:prstGeom>
            <a:solidFill>
              <a:srgbClr val="DA208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4" name="Google Shape;154;g1e0adecf310_2_19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06037" y="1243201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5" name="Google Shape;155;g1e0adecf310_2_193"/>
          <p:cNvSpPr txBox="1"/>
          <p:nvPr/>
        </p:nvSpPr>
        <p:spPr>
          <a:xfrm>
            <a:off x="512826" y="260029"/>
            <a:ext cx="52272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Crecimiento comparativo</a:t>
            </a:r>
            <a:endParaRPr b="1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6" name="Google Shape;156;g1e0adecf310_2_193"/>
          <p:cNvGrpSpPr/>
          <p:nvPr/>
        </p:nvGrpSpPr>
        <p:grpSpPr>
          <a:xfrm>
            <a:off x="1219200" y="971550"/>
            <a:ext cx="2362200" cy="3657600"/>
            <a:chOff x="1219200" y="971550"/>
            <a:chExt cx="2362200" cy="3657600"/>
          </a:xfrm>
        </p:grpSpPr>
        <p:sp>
          <p:nvSpPr>
            <p:cNvPr id="157" name="Google Shape;157;g1e0adecf310_2_193"/>
            <p:cNvSpPr/>
            <p:nvPr/>
          </p:nvSpPr>
          <p:spPr>
            <a:xfrm>
              <a:off x="1219200" y="971550"/>
              <a:ext cx="2362200" cy="3657600"/>
            </a:xfrm>
            <a:prstGeom prst="roundRect">
              <a:avLst>
                <a:gd fmla="val 6861" name="adj"/>
              </a:avLst>
            </a:prstGeom>
            <a:solidFill>
              <a:srgbClr val="0020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g1e0adecf310_2_193"/>
            <p:cNvSpPr/>
            <p:nvPr/>
          </p:nvSpPr>
          <p:spPr>
            <a:xfrm>
              <a:off x="1363082" y="1123951"/>
              <a:ext cx="2074500" cy="1045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g1e0adecf310_2_193"/>
            <p:cNvSpPr/>
            <p:nvPr/>
          </p:nvSpPr>
          <p:spPr>
            <a:xfrm>
              <a:off x="1363082" y="2288205"/>
              <a:ext cx="2074500" cy="1045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g1e0adecf310_2_193"/>
            <p:cNvSpPr/>
            <p:nvPr/>
          </p:nvSpPr>
          <p:spPr>
            <a:xfrm>
              <a:off x="1363082" y="3460971"/>
              <a:ext cx="2074500" cy="1045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1" name="Google Shape;161;g1e0adecf310_2_193"/>
          <p:cNvSpPr txBox="1"/>
          <p:nvPr/>
        </p:nvSpPr>
        <p:spPr>
          <a:xfrm>
            <a:off x="1431662" y="1200482"/>
            <a:ext cx="19374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Seguidores nuevos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1e0adecf310_2_193"/>
          <p:cNvSpPr txBox="1"/>
          <p:nvPr/>
        </p:nvSpPr>
        <p:spPr>
          <a:xfrm>
            <a:off x="1431662" y="1465526"/>
            <a:ext cx="19374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↑</a:t>
            </a:r>
            <a:r>
              <a:rPr b="0" i="0" lang="en" sz="2800" u="none" cap="none" strike="noStrike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37%</a:t>
            </a:r>
            <a:endParaRPr b="0" i="0" sz="2800" u="none" cap="none" strike="noStrike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3" name="Google Shape;163;g1e0adecf310_2_193"/>
          <p:cNvSpPr txBox="1"/>
          <p:nvPr/>
        </p:nvSpPr>
        <p:spPr>
          <a:xfrm>
            <a:off x="1431662" y="1889809"/>
            <a:ext cx="19374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Más que el mes anterior</a:t>
            </a:r>
            <a:endParaRPr b="0" i="1" sz="10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1e0adecf310_2_193"/>
          <p:cNvSpPr txBox="1"/>
          <p:nvPr/>
        </p:nvSpPr>
        <p:spPr>
          <a:xfrm>
            <a:off x="1431662" y="2364736"/>
            <a:ext cx="19374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[Métrica clave]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1e0adecf310_2_193"/>
          <p:cNvSpPr txBox="1"/>
          <p:nvPr/>
        </p:nvSpPr>
        <p:spPr>
          <a:xfrm>
            <a:off x="1431662" y="2629780"/>
            <a:ext cx="19374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X%</a:t>
            </a:r>
            <a:endParaRPr b="0" i="0" sz="2800" u="none" cap="none" strike="noStrike">
              <a:solidFill>
                <a:srgbClr val="7F7F7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6" name="Google Shape;166;g1e0adecf310_2_193"/>
          <p:cNvSpPr txBox="1"/>
          <p:nvPr/>
        </p:nvSpPr>
        <p:spPr>
          <a:xfrm>
            <a:off x="1431662" y="3054063"/>
            <a:ext cx="19374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Más que el mes anterior</a:t>
            </a:r>
            <a:endParaRPr b="0" i="1" sz="1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1e0adecf310_2_193"/>
          <p:cNvSpPr txBox="1"/>
          <p:nvPr/>
        </p:nvSpPr>
        <p:spPr>
          <a:xfrm>
            <a:off x="1431662" y="3537502"/>
            <a:ext cx="19374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[Métrica clave]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1e0adecf310_2_193"/>
          <p:cNvSpPr txBox="1"/>
          <p:nvPr/>
        </p:nvSpPr>
        <p:spPr>
          <a:xfrm>
            <a:off x="1431662" y="3802546"/>
            <a:ext cx="19374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X%</a:t>
            </a:r>
            <a:endParaRPr b="0" i="0" sz="2800" u="none" cap="none" strike="noStrike">
              <a:solidFill>
                <a:srgbClr val="7F7F7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9" name="Google Shape;169;g1e0adecf310_2_193"/>
          <p:cNvSpPr txBox="1"/>
          <p:nvPr/>
        </p:nvSpPr>
        <p:spPr>
          <a:xfrm>
            <a:off x="1431662" y="4226829"/>
            <a:ext cx="19374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Más que el mes anterior</a:t>
            </a:r>
            <a:endParaRPr b="0" i="1" sz="1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g1e0adecf310_2_193"/>
          <p:cNvGrpSpPr/>
          <p:nvPr/>
        </p:nvGrpSpPr>
        <p:grpSpPr>
          <a:xfrm>
            <a:off x="6324600" y="971549"/>
            <a:ext cx="2362200" cy="3657600"/>
            <a:chOff x="1219200" y="971550"/>
            <a:chExt cx="2362200" cy="3657600"/>
          </a:xfrm>
        </p:grpSpPr>
        <p:sp>
          <p:nvSpPr>
            <p:cNvPr id="171" name="Google Shape;171;g1e0adecf310_2_193"/>
            <p:cNvSpPr/>
            <p:nvPr/>
          </p:nvSpPr>
          <p:spPr>
            <a:xfrm>
              <a:off x="1219200" y="971550"/>
              <a:ext cx="2362200" cy="3657600"/>
            </a:xfrm>
            <a:prstGeom prst="roundRect">
              <a:avLst>
                <a:gd fmla="val 6861" name="adj"/>
              </a:avLst>
            </a:prstGeom>
            <a:solidFill>
              <a:srgbClr val="002060"/>
            </a:solidFill>
            <a:ln cap="flat" cmpd="sng" w="9525">
              <a:solidFill>
                <a:srgbClr val="5E17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g1e0adecf310_2_193"/>
            <p:cNvSpPr/>
            <p:nvPr/>
          </p:nvSpPr>
          <p:spPr>
            <a:xfrm>
              <a:off x="1363082" y="1123951"/>
              <a:ext cx="2074500" cy="1045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5E17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g1e0adecf310_2_193"/>
            <p:cNvSpPr/>
            <p:nvPr/>
          </p:nvSpPr>
          <p:spPr>
            <a:xfrm>
              <a:off x="1363082" y="2288205"/>
              <a:ext cx="2074500" cy="1045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5E17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g1e0adecf310_2_193"/>
            <p:cNvSpPr/>
            <p:nvPr/>
          </p:nvSpPr>
          <p:spPr>
            <a:xfrm>
              <a:off x="1363082" y="3460971"/>
              <a:ext cx="2074500" cy="1045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5E17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" name="Google Shape;175;g1e0adecf310_2_193"/>
          <p:cNvGrpSpPr/>
          <p:nvPr/>
        </p:nvGrpSpPr>
        <p:grpSpPr>
          <a:xfrm>
            <a:off x="3771900" y="967739"/>
            <a:ext cx="2362200" cy="3657600"/>
            <a:chOff x="1219200" y="971550"/>
            <a:chExt cx="2362200" cy="3657600"/>
          </a:xfrm>
        </p:grpSpPr>
        <p:sp>
          <p:nvSpPr>
            <p:cNvPr id="176" name="Google Shape;176;g1e0adecf310_2_193"/>
            <p:cNvSpPr/>
            <p:nvPr/>
          </p:nvSpPr>
          <p:spPr>
            <a:xfrm>
              <a:off x="1219200" y="971550"/>
              <a:ext cx="2362200" cy="3657600"/>
            </a:xfrm>
            <a:prstGeom prst="roundRect">
              <a:avLst>
                <a:gd fmla="val 6861" name="adj"/>
              </a:avLst>
            </a:prstGeom>
            <a:solidFill>
              <a:srgbClr val="002060"/>
            </a:solidFill>
            <a:ln cap="flat" cmpd="sng" w="9525">
              <a:solidFill>
                <a:srgbClr val="5E17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1e0adecf310_2_193"/>
            <p:cNvSpPr/>
            <p:nvPr/>
          </p:nvSpPr>
          <p:spPr>
            <a:xfrm>
              <a:off x="1363082" y="1123951"/>
              <a:ext cx="2074500" cy="1045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5E17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g1e0adecf310_2_193"/>
            <p:cNvSpPr/>
            <p:nvPr/>
          </p:nvSpPr>
          <p:spPr>
            <a:xfrm>
              <a:off x="1363082" y="2288205"/>
              <a:ext cx="2074500" cy="1045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5E17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g1e0adecf310_2_193"/>
            <p:cNvSpPr/>
            <p:nvPr/>
          </p:nvSpPr>
          <p:spPr>
            <a:xfrm>
              <a:off x="1363082" y="3460971"/>
              <a:ext cx="2074500" cy="1045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5E17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g1e0adecf310_2_193"/>
          <p:cNvSpPr txBox="1"/>
          <p:nvPr/>
        </p:nvSpPr>
        <p:spPr>
          <a:xfrm>
            <a:off x="3988349" y="1200482"/>
            <a:ext cx="19374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Interacciones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1e0adecf310_2_193"/>
          <p:cNvSpPr txBox="1"/>
          <p:nvPr/>
        </p:nvSpPr>
        <p:spPr>
          <a:xfrm>
            <a:off x="3988349" y="1465526"/>
            <a:ext cx="19374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↓</a:t>
            </a:r>
            <a:r>
              <a:rPr b="0" i="0" lang="en" sz="2800" u="none" cap="none" strike="noStrike">
                <a:solidFill>
                  <a:srgbClr val="CC0000"/>
                </a:solidFill>
                <a:latin typeface="Arial Black"/>
                <a:ea typeface="Arial Black"/>
                <a:cs typeface="Arial Black"/>
                <a:sym typeface="Arial Black"/>
              </a:rPr>
              <a:t>12%</a:t>
            </a:r>
            <a:endParaRPr b="0" i="0" sz="2800" u="none" cap="none" strike="noStrike">
              <a:solidFill>
                <a:srgbClr val="CC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2" name="Google Shape;182;g1e0adecf310_2_193"/>
          <p:cNvSpPr txBox="1"/>
          <p:nvPr/>
        </p:nvSpPr>
        <p:spPr>
          <a:xfrm>
            <a:off x="3988349" y="1889809"/>
            <a:ext cx="19374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Menos que el mes anterior</a:t>
            </a:r>
            <a:endParaRPr b="0" i="1" sz="10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1e0adecf310_2_193"/>
          <p:cNvSpPr txBox="1"/>
          <p:nvPr/>
        </p:nvSpPr>
        <p:spPr>
          <a:xfrm>
            <a:off x="3988349" y="2364736"/>
            <a:ext cx="19374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[Métrica clave]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1e0adecf310_2_193"/>
          <p:cNvSpPr txBox="1"/>
          <p:nvPr/>
        </p:nvSpPr>
        <p:spPr>
          <a:xfrm>
            <a:off x="3988349" y="2629780"/>
            <a:ext cx="19374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X%</a:t>
            </a:r>
            <a:endParaRPr b="0" i="0" sz="2800" u="none" cap="none" strike="noStrike">
              <a:solidFill>
                <a:srgbClr val="7F7F7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5" name="Google Shape;185;g1e0adecf310_2_193"/>
          <p:cNvSpPr txBox="1"/>
          <p:nvPr/>
        </p:nvSpPr>
        <p:spPr>
          <a:xfrm>
            <a:off x="3988349" y="3054063"/>
            <a:ext cx="19374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Más que el mes anterior</a:t>
            </a:r>
            <a:endParaRPr b="0" i="1" sz="1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1e0adecf310_2_193"/>
          <p:cNvSpPr txBox="1"/>
          <p:nvPr/>
        </p:nvSpPr>
        <p:spPr>
          <a:xfrm>
            <a:off x="3988349" y="3537502"/>
            <a:ext cx="19374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[Métrica clave]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e0adecf310_2_193"/>
          <p:cNvSpPr txBox="1"/>
          <p:nvPr/>
        </p:nvSpPr>
        <p:spPr>
          <a:xfrm>
            <a:off x="3988349" y="3802546"/>
            <a:ext cx="19374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X%</a:t>
            </a:r>
            <a:endParaRPr b="0" i="0" sz="2800" u="none" cap="none" strike="noStrike">
              <a:solidFill>
                <a:srgbClr val="7F7F7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8" name="Google Shape;188;g1e0adecf310_2_193"/>
          <p:cNvSpPr txBox="1"/>
          <p:nvPr/>
        </p:nvSpPr>
        <p:spPr>
          <a:xfrm>
            <a:off x="3988349" y="4226829"/>
            <a:ext cx="19374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Más que el mes anterior</a:t>
            </a:r>
            <a:endParaRPr b="0" i="1" sz="1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1e0adecf310_2_193"/>
          <p:cNvSpPr txBox="1"/>
          <p:nvPr/>
        </p:nvSpPr>
        <p:spPr>
          <a:xfrm>
            <a:off x="6553200" y="1200482"/>
            <a:ext cx="19374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Visitas al sitio web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1e0adecf310_2_193"/>
          <p:cNvSpPr txBox="1"/>
          <p:nvPr/>
        </p:nvSpPr>
        <p:spPr>
          <a:xfrm>
            <a:off x="6553200" y="1465526"/>
            <a:ext cx="19374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↑</a:t>
            </a:r>
            <a:r>
              <a:rPr b="0" i="0" lang="en" sz="2800" u="none" cap="none" strike="noStrike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23%</a:t>
            </a:r>
            <a:endParaRPr b="0" i="0" sz="2800" u="none" cap="none" strike="noStrike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1" name="Google Shape;191;g1e0adecf310_2_193"/>
          <p:cNvSpPr txBox="1"/>
          <p:nvPr/>
        </p:nvSpPr>
        <p:spPr>
          <a:xfrm>
            <a:off x="6553200" y="1889809"/>
            <a:ext cx="19374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Más que el mes anterior</a:t>
            </a:r>
            <a:endParaRPr b="0" i="1" sz="10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1e0adecf310_2_193"/>
          <p:cNvSpPr txBox="1"/>
          <p:nvPr/>
        </p:nvSpPr>
        <p:spPr>
          <a:xfrm>
            <a:off x="6553200" y="2364736"/>
            <a:ext cx="19374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[Métrica clave]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1e0adecf310_2_193"/>
          <p:cNvSpPr txBox="1"/>
          <p:nvPr/>
        </p:nvSpPr>
        <p:spPr>
          <a:xfrm>
            <a:off x="6553200" y="2629780"/>
            <a:ext cx="19374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X%</a:t>
            </a:r>
            <a:endParaRPr b="0" i="0" sz="2800" u="none" cap="none" strike="noStrike">
              <a:solidFill>
                <a:srgbClr val="7F7F7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4" name="Google Shape;194;g1e0adecf310_2_193"/>
          <p:cNvSpPr txBox="1"/>
          <p:nvPr/>
        </p:nvSpPr>
        <p:spPr>
          <a:xfrm>
            <a:off x="6553200" y="3054063"/>
            <a:ext cx="19374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Más que el mes anterior</a:t>
            </a:r>
            <a:endParaRPr b="0" i="1" sz="1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1e0adecf310_2_193"/>
          <p:cNvSpPr txBox="1"/>
          <p:nvPr/>
        </p:nvSpPr>
        <p:spPr>
          <a:xfrm>
            <a:off x="6553200" y="3537502"/>
            <a:ext cx="19374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[Métrica clave]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1e0adecf310_2_193"/>
          <p:cNvSpPr txBox="1"/>
          <p:nvPr/>
        </p:nvSpPr>
        <p:spPr>
          <a:xfrm>
            <a:off x="6553200" y="3802546"/>
            <a:ext cx="19374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X%</a:t>
            </a:r>
            <a:endParaRPr b="0" i="0" sz="2800" u="none" cap="none" strike="noStrike">
              <a:solidFill>
                <a:srgbClr val="7F7F7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7" name="Google Shape;197;g1e0adecf310_2_193"/>
          <p:cNvSpPr txBox="1"/>
          <p:nvPr/>
        </p:nvSpPr>
        <p:spPr>
          <a:xfrm>
            <a:off x="6553200" y="4226829"/>
            <a:ext cx="19374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Más que el mes anterior</a:t>
            </a:r>
            <a:endParaRPr b="0" i="1" sz="1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1e0adecf310_2_193"/>
          <p:cNvSpPr/>
          <p:nvPr/>
        </p:nvSpPr>
        <p:spPr>
          <a:xfrm>
            <a:off x="5410200" y="3201360"/>
            <a:ext cx="1752900" cy="922200"/>
          </a:xfrm>
          <a:prstGeom prst="wedgeRectCallout">
            <a:avLst>
              <a:gd fmla="val 54802" name="adj1"/>
              <a:gd fmla="val -82455" name="adj2"/>
            </a:avLst>
          </a:prstGeom>
          <a:solidFill>
            <a:srgbClr val="FFFF00"/>
          </a:solidFill>
          <a:ln>
            <a:noFill/>
          </a:ln>
          <a:effectLst>
            <a:outerShdw blurRad="330200" rotWithShape="0" algn="tl" dir="2700000" dist="38100">
              <a:srgbClr val="000000">
                <a:alpha val="1568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Modificá el color para indicar si el porcentaje de crecimiento es positivo (verde) o negativo (rojo)</a:t>
            </a:r>
            <a:endParaRPr b="0" i="1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A208C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e0adecf310_2_291"/>
          <p:cNvSpPr txBox="1"/>
          <p:nvPr>
            <p:ph type="title"/>
          </p:nvPr>
        </p:nvSpPr>
        <p:spPr>
          <a:xfrm>
            <a:off x="434075" y="2105600"/>
            <a:ext cx="71982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4400">
                <a:latin typeface="Poppins"/>
                <a:ea typeface="Poppins"/>
                <a:cs typeface="Poppins"/>
                <a:sym typeface="Poppins"/>
              </a:rPr>
              <a:t>2. Seguimiento de KPIs</a:t>
            </a:r>
            <a:endParaRPr sz="4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4" name="Google Shape;204;g1e0adecf310_2_291"/>
          <p:cNvSpPr txBox="1"/>
          <p:nvPr/>
        </p:nvSpPr>
        <p:spPr>
          <a:xfrm>
            <a:off x="371098" y="301314"/>
            <a:ext cx="3819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[Nombre de la empresa]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1e0adecf310_2_291"/>
          <p:cNvSpPr txBox="1"/>
          <p:nvPr/>
        </p:nvSpPr>
        <p:spPr>
          <a:xfrm>
            <a:off x="4953000" y="301314"/>
            <a:ext cx="3819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[Fecha]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e0adecf310_2_511"/>
          <p:cNvSpPr txBox="1"/>
          <p:nvPr/>
        </p:nvSpPr>
        <p:spPr>
          <a:xfrm>
            <a:off x="444950" y="364850"/>
            <a:ext cx="50886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Desempeño de Instagram </a:t>
            </a:r>
            <a:endParaRPr b="1" i="0" sz="2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11" name="Google Shape;211;g1e0adecf310_2_511"/>
          <p:cNvGraphicFramePr/>
          <p:nvPr/>
        </p:nvGraphicFramePr>
        <p:xfrm>
          <a:off x="560625" y="197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{EA36D9CA-CDA5-425C-B9E0-F972342E5B51}</a:tableStyleId>
              </a:tblPr>
              <a:tblGrid>
                <a:gridCol w="895250"/>
                <a:gridCol w="1215750"/>
                <a:gridCol w="1111525"/>
                <a:gridCol w="1064975"/>
                <a:gridCol w="1078775"/>
              </a:tblGrid>
              <a:tr h="50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%  interacciones por post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Seguidores aumentados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Toques en el sitio web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Cuentas alcanzadas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</a:tr>
              <a:tr h="986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1" lang="en" sz="11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Este mes</a:t>
                      </a:r>
                      <a:endParaRPr b="1" i="1" sz="11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</a:tr>
              <a:tr h="972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1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Mes pasado</a:t>
                      </a:r>
                      <a:endParaRPr i="1" sz="11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12" name="Google Shape;212;g1e0adecf310_2_511"/>
          <p:cNvSpPr txBox="1"/>
          <p:nvPr/>
        </p:nvSpPr>
        <p:spPr>
          <a:xfrm>
            <a:off x="560625" y="961075"/>
            <a:ext cx="4200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[Rango de fechas]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[Rango de fechas para comparar]</a:t>
            </a:r>
            <a:endParaRPr i="1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" name="Google Shape;213;g1e0adecf310_2_511"/>
          <p:cNvSpPr txBox="1"/>
          <p:nvPr/>
        </p:nvSpPr>
        <p:spPr>
          <a:xfrm>
            <a:off x="6137575" y="660575"/>
            <a:ext cx="2787900" cy="3910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274300" lIns="274300" spcFirstLastPara="1" rIns="274300" wrap="square" tIns="274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Publicación con mejor desempeño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[inserta la imagen, el enlace al post y métricas de éxito]</a:t>
            </a:r>
            <a:endParaRPr i="1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g1e0adecf310_2_511"/>
          <p:cNvSpPr/>
          <p:nvPr/>
        </p:nvSpPr>
        <p:spPr>
          <a:xfrm>
            <a:off x="152000" y="1678925"/>
            <a:ext cx="1240500" cy="79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Modificá esta fila según las KPIs del cliente</a:t>
            </a:r>
            <a:endParaRPr i="0" sz="1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15" name="Google Shape;215;g1e0adecf310_2_511"/>
          <p:cNvGrpSpPr/>
          <p:nvPr/>
        </p:nvGrpSpPr>
        <p:grpSpPr>
          <a:xfrm>
            <a:off x="7288015" y="364838"/>
            <a:ext cx="487014" cy="487014"/>
            <a:chOff x="386786" y="1123950"/>
            <a:chExt cx="543300" cy="543300"/>
          </a:xfrm>
        </p:grpSpPr>
        <p:sp>
          <p:nvSpPr>
            <p:cNvPr id="216" name="Google Shape;216;g1e0adecf310_2_511"/>
            <p:cNvSpPr/>
            <p:nvPr/>
          </p:nvSpPr>
          <p:spPr>
            <a:xfrm>
              <a:off x="386786" y="1123950"/>
              <a:ext cx="543300" cy="543300"/>
            </a:xfrm>
            <a:prstGeom prst="ellipse">
              <a:avLst/>
            </a:prstGeom>
            <a:solidFill>
              <a:srgbClr val="DA208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7" name="Google Shape;217;g1e0adecf310_2_5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6037" y="1243201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e0adecf310_2_523"/>
          <p:cNvSpPr txBox="1"/>
          <p:nvPr/>
        </p:nvSpPr>
        <p:spPr>
          <a:xfrm>
            <a:off x="444950" y="364850"/>
            <a:ext cx="50652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Desempeño de Facebook</a:t>
            </a:r>
            <a:endParaRPr b="1" i="0" sz="28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223" name="Google Shape;223;g1e0adecf310_2_523"/>
          <p:cNvGraphicFramePr/>
          <p:nvPr/>
        </p:nvGraphicFramePr>
        <p:xfrm>
          <a:off x="560625" y="197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{EA36D9CA-CDA5-425C-B9E0-F972342E5B51}</a:tableStyleId>
              </a:tblPr>
              <a:tblGrid>
                <a:gridCol w="895250"/>
                <a:gridCol w="1215750"/>
                <a:gridCol w="1111525"/>
                <a:gridCol w="1064975"/>
                <a:gridCol w="1078775"/>
              </a:tblGrid>
              <a:tr h="50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  interacciones por post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Seguidores aumentados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Toques en el sitio web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Cuentas alcanzadas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</a:tr>
              <a:tr h="986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1" lang="en" sz="11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Este mes</a:t>
                      </a:r>
                      <a:endParaRPr b="1" i="1" sz="11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</a:tr>
              <a:tr h="972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1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Mes pasado</a:t>
                      </a:r>
                      <a:endParaRPr i="1" sz="11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24" name="Google Shape;224;g1e0adecf310_2_523"/>
          <p:cNvSpPr txBox="1"/>
          <p:nvPr/>
        </p:nvSpPr>
        <p:spPr>
          <a:xfrm>
            <a:off x="560625" y="961075"/>
            <a:ext cx="4200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[Rango de fechas]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[Rango de fechas para comparar]</a:t>
            </a:r>
            <a:endParaRPr i="1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g1e0adecf310_2_523"/>
          <p:cNvSpPr txBox="1"/>
          <p:nvPr/>
        </p:nvSpPr>
        <p:spPr>
          <a:xfrm>
            <a:off x="6137575" y="660575"/>
            <a:ext cx="2787900" cy="3910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274300" lIns="274300" spcFirstLastPara="1" rIns="274300" wrap="square" tIns="274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Publicación con mejor desempeño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[inserta la imagen, el enlace al post y métricas de éxito]</a:t>
            </a:r>
            <a:endParaRPr i="1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26" name="Google Shape;226;g1e0adecf310_2_523"/>
          <p:cNvGrpSpPr/>
          <p:nvPr/>
        </p:nvGrpSpPr>
        <p:grpSpPr>
          <a:xfrm>
            <a:off x="7288018" y="364849"/>
            <a:ext cx="487014" cy="487014"/>
            <a:chOff x="1040374" y="1123950"/>
            <a:chExt cx="543300" cy="543300"/>
          </a:xfrm>
        </p:grpSpPr>
        <p:sp>
          <p:nvSpPr>
            <p:cNvPr id="227" name="Google Shape;227;g1e0adecf310_2_523"/>
            <p:cNvSpPr/>
            <p:nvPr/>
          </p:nvSpPr>
          <p:spPr>
            <a:xfrm>
              <a:off x="1040374" y="1123950"/>
              <a:ext cx="543300" cy="5433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8" name="Google Shape;228;g1e0adecf310_2_5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000" y="1243201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e0adecf310_2_537"/>
          <p:cNvSpPr txBox="1"/>
          <p:nvPr/>
        </p:nvSpPr>
        <p:spPr>
          <a:xfrm>
            <a:off x="444950" y="364850"/>
            <a:ext cx="43161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Desempeño de TikTok</a:t>
            </a:r>
            <a:endParaRPr b="1" i="0" sz="28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234" name="Google Shape;234;g1e0adecf310_2_537"/>
          <p:cNvGraphicFramePr/>
          <p:nvPr/>
        </p:nvGraphicFramePr>
        <p:xfrm>
          <a:off x="560625" y="197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{EA36D9CA-CDA5-425C-B9E0-F972342E5B51}</a:tableStyleId>
              </a:tblPr>
              <a:tblGrid>
                <a:gridCol w="895250"/>
                <a:gridCol w="1215750"/>
                <a:gridCol w="1111525"/>
                <a:gridCol w="1064975"/>
                <a:gridCol w="1078775"/>
              </a:tblGrid>
              <a:tr h="50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  interacciones por post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Seguidores aumentados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Views promedio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1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Cuentas alcanzadas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</a:tr>
              <a:tr h="986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1" lang="en" sz="11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Este mes</a:t>
                      </a:r>
                      <a:endParaRPr b="1" i="1" sz="11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208C"/>
                    </a:solidFill>
                  </a:tcPr>
                </a:tc>
              </a:tr>
              <a:tr h="972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Mes pasado</a:t>
                      </a:r>
                      <a:endParaRPr i="1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35" name="Google Shape;235;g1e0adecf310_2_537"/>
          <p:cNvSpPr txBox="1"/>
          <p:nvPr/>
        </p:nvSpPr>
        <p:spPr>
          <a:xfrm>
            <a:off x="560625" y="961075"/>
            <a:ext cx="4200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[Rango de fechas]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[Rango de fechas para comparar]</a:t>
            </a:r>
            <a:endParaRPr i="1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g1e0adecf310_2_537"/>
          <p:cNvSpPr txBox="1"/>
          <p:nvPr/>
        </p:nvSpPr>
        <p:spPr>
          <a:xfrm>
            <a:off x="6137575" y="660575"/>
            <a:ext cx="2787900" cy="3910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274300" lIns="274300" spcFirstLastPara="1" rIns="274300" wrap="square" tIns="274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Publicación con mejor desempeño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[inserta la imagen, el enlace al post y métricas de éxito]</a:t>
            </a:r>
            <a:endParaRPr b="0" i="1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1e0adecf310_2_537"/>
          <p:cNvSpPr/>
          <p:nvPr/>
        </p:nvSpPr>
        <p:spPr>
          <a:xfrm>
            <a:off x="7288018" y="364849"/>
            <a:ext cx="487014" cy="487014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g1e0adecf310_2_5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79113" y="455964"/>
            <a:ext cx="30480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E17EA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e0adecf310_2_406"/>
          <p:cNvSpPr txBox="1"/>
          <p:nvPr>
            <p:ph type="title"/>
          </p:nvPr>
        </p:nvSpPr>
        <p:spPr>
          <a:xfrm>
            <a:off x="694950" y="1809750"/>
            <a:ext cx="7153500" cy="13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4400">
                <a:latin typeface="Poppins"/>
                <a:ea typeface="Poppins"/>
                <a:cs typeface="Poppins"/>
                <a:sym typeface="Poppins"/>
              </a:rPr>
              <a:t>3. Publicaciones destacadas</a:t>
            </a:r>
            <a:endParaRPr sz="4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4" name="Google Shape;244;g1e0adecf310_2_406"/>
          <p:cNvSpPr txBox="1"/>
          <p:nvPr/>
        </p:nvSpPr>
        <p:spPr>
          <a:xfrm>
            <a:off x="371098" y="301314"/>
            <a:ext cx="3819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[Nombre de la empresa]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1e0adecf310_2_406"/>
          <p:cNvSpPr txBox="1"/>
          <p:nvPr/>
        </p:nvSpPr>
        <p:spPr>
          <a:xfrm>
            <a:off x="4953000" y="301314"/>
            <a:ext cx="3819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[Fecha]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e0adecf310_2_413"/>
          <p:cNvSpPr txBox="1"/>
          <p:nvPr/>
        </p:nvSpPr>
        <p:spPr>
          <a:xfrm>
            <a:off x="990600" y="254336"/>
            <a:ext cx="47496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Top posts en Instagram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1" name="Google Shape;251;g1e0adecf310_2_413"/>
          <p:cNvSpPr/>
          <p:nvPr/>
        </p:nvSpPr>
        <p:spPr>
          <a:xfrm>
            <a:off x="5273040" y="254901"/>
            <a:ext cx="3489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Las publicaciones con mejor rendimiento son:</a:t>
            </a:r>
            <a:endParaRPr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2" name="Google Shape;252;g1e0adecf310_2_413"/>
          <p:cNvCxnSpPr/>
          <p:nvPr/>
        </p:nvCxnSpPr>
        <p:spPr>
          <a:xfrm>
            <a:off x="512826" y="666750"/>
            <a:ext cx="82503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253" name="Google Shape;253;g1e0adecf310_2_413"/>
          <p:cNvGraphicFramePr/>
          <p:nvPr/>
        </p:nvGraphicFramePr>
        <p:xfrm>
          <a:off x="512826" y="8191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{BCD5E542-F87B-4C2E-8F73-2617DD2B86AF}</a:tableStyleId>
              </a:tblPr>
              <a:tblGrid>
                <a:gridCol w="2306575"/>
                <a:gridCol w="990600"/>
                <a:gridCol w="1066800"/>
                <a:gridCol w="1219200"/>
                <a:gridCol w="1447800"/>
                <a:gridCol w="1219200"/>
              </a:tblGrid>
              <a:tr h="333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Multimedia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Fecha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Formato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Interacciones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Visitas al sitio web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Seguimientos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</a:tr>
              <a:tr h="113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01 dic.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Reel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8560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480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EC20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300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F9933"/>
                    </a:solidFill>
                  </a:tcPr>
                </a:tc>
              </a:tr>
              <a:tr h="113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[insertar imagen]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EC20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F9933"/>
                    </a:solidFill>
                  </a:tcPr>
                </a:tc>
              </a:tr>
              <a:tr h="113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[insertar imagen]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EC20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F9933"/>
                    </a:solidFill>
                  </a:tcPr>
                </a:tc>
              </a:tr>
            </a:tbl>
          </a:graphicData>
        </a:graphic>
      </p:graphicFrame>
      <p:pic>
        <p:nvPicPr>
          <p:cNvPr id="254" name="Google Shape;254;g1e0adecf310_2_4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200" y="1266399"/>
            <a:ext cx="903249" cy="9243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5" name="Google Shape;255;g1e0adecf310_2_413"/>
          <p:cNvGrpSpPr/>
          <p:nvPr/>
        </p:nvGrpSpPr>
        <p:grpSpPr>
          <a:xfrm>
            <a:off x="522353" y="209556"/>
            <a:ext cx="374008" cy="374008"/>
            <a:chOff x="386786" y="1123950"/>
            <a:chExt cx="543300" cy="543300"/>
          </a:xfrm>
        </p:grpSpPr>
        <p:sp>
          <p:nvSpPr>
            <p:cNvPr id="256" name="Google Shape;256;g1e0adecf310_2_413"/>
            <p:cNvSpPr/>
            <p:nvPr/>
          </p:nvSpPr>
          <p:spPr>
            <a:xfrm>
              <a:off x="386786" y="1123950"/>
              <a:ext cx="543300" cy="543300"/>
            </a:xfrm>
            <a:prstGeom prst="ellipse">
              <a:avLst/>
            </a:prstGeom>
            <a:solidFill>
              <a:srgbClr val="DA208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57" name="Google Shape;257;g1e0adecf310_2_4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06037" y="1243201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8" name="Google Shape;258;g1e0adecf310_2_413"/>
          <p:cNvSpPr/>
          <p:nvPr/>
        </p:nvSpPr>
        <p:spPr>
          <a:xfrm>
            <a:off x="5740146" y="2343150"/>
            <a:ext cx="1600200" cy="838200"/>
          </a:xfrm>
          <a:prstGeom prst="wedgeRectCallout">
            <a:avLst>
              <a:gd fmla="val -47925" name="adj1"/>
              <a:gd fmla="val -199246" name="adj2"/>
            </a:avLst>
          </a:prstGeom>
          <a:solidFill>
            <a:srgbClr val="FFFF00"/>
          </a:solidFill>
          <a:ln>
            <a:noFill/>
          </a:ln>
          <a:effectLst>
            <a:outerShdw blurRad="330200" rotWithShape="0" algn="tl" dir="2700000" dist="38100">
              <a:srgbClr val="000000">
                <a:alpha val="1568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Reemplazá estas columnas por tus propias métricas clave</a:t>
            </a:r>
            <a:endParaRPr b="0" i="1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e0adecf310_2_425"/>
          <p:cNvSpPr txBox="1"/>
          <p:nvPr/>
        </p:nvSpPr>
        <p:spPr>
          <a:xfrm>
            <a:off x="990600" y="254336"/>
            <a:ext cx="47496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Top posts en Facebook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4" name="Google Shape;264;g1e0adecf310_2_425"/>
          <p:cNvSpPr/>
          <p:nvPr/>
        </p:nvSpPr>
        <p:spPr>
          <a:xfrm>
            <a:off x="5273040" y="254901"/>
            <a:ext cx="3489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Las publicaciones con mejor rendimiento son:</a:t>
            </a:r>
            <a:endParaRPr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5" name="Google Shape;265;g1e0adecf310_2_425"/>
          <p:cNvCxnSpPr/>
          <p:nvPr/>
        </p:nvCxnSpPr>
        <p:spPr>
          <a:xfrm>
            <a:off x="512826" y="666750"/>
            <a:ext cx="82503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266" name="Google Shape;266;g1e0adecf310_2_425"/>
          <p:cNvGraphicFramePr/>
          <p:nvPr/>
        </p:nvGraphicFramePr>
        <p:xfrm>
          <a:off x="512826" y="8191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{BCD5E542-F87B-4C2E-8F73-2617DD2B86AF}</a:tableStyleId>
              </a:tblPr>
              <a:tblGrid>
                <a:gridCol w="2306575"/>
                <a:gridCol w="990600"/>
                <a:gridCol w="1066800"/>
                <a:gridCol w="1219200"/>
                <a:gridCol w="1447800"/>
                <a:gridCol w="1219200"/>
              </a:tblGrid>
              <a:tr h="333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Multimedia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Fecha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Formato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Interacciones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Visitas al sitio web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Seguimientos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</a:tr>
              <a:tr h="113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[insertar imagen]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EC20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F9933"/>
                    </a:solidFill>
                  </a:tcPr>
                </a:tc>
              </a:tr>
              <a:tr h="113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[insertar imagen]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EC20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F9933"/>
                    </a:solidFill>
                  </a:tcPr>
                </a:tc>
              </a:tr>
              <a:tr h="113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[insertar imagen]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EC20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F9933"/>
                    </a:solidFill>
                  </a:tcPr>
                </a:tc>
              </a:tr>
            </a:tbl>
          </a:graphicData>
        </a:graphic>
      </p:graphicFrame>
      <p:grpSp>
        <p:nvGrpSpPr>
          <p:cNvPr id="267" name="Google Shape;267;g1e0adecf310_2_425"/>
          <p:cNvGrpSpPr/>
          <p:nvPr/>
        </p:nvGrpSpPr>
        <p:grpSpPr>
          <a:xfrm>
            <a:off x="522351" y="209550"/>
            <a:ext cx="374100" cy="374100"/>
            <a:chOff x="522351" y="209550"/>
            <a:chExt cx="374100" cy="374100"/>
          </a:xfrm>
        </p:grpSpPr>
        <p:sp>
          <p:nvSpPr>
            <p:cNvPr id="268" name="Google Shape;268;g1e0adecf310_2_425"/>
            <p:cNvSpPr/>
            <p:nvPr/>
          </p:nvSpPr>
          <p:spPr>
            <a:xfrm>
              <a:off x="522351" y="209550"/>
              <a:ext cx="374100" cy="3741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9" name="Google Shape;269;g1e0adecf310_2_425"/>
            <p:cNvPicPr preferRelativeResize="0"/>
            <p:nvPr/>
          </p:nvPicPr>
          <p:blipFill rotWithShape="1">
            <a:blip r:embed="rId3">
              <a:alphaModFix/>
            </a:blip>
            <a:srcRect b="0" l="26147" r="11832" t="0"/>
            <a:stretch/>
          </p:blipFill>
          <p:spPr>
            <a:xfrm>
              <a:off x="644291" y="291641"/>
              <a:ext cx="130126" cy="2098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e0adecf310_2_435"/>
          <p:cNvSpPr txBox="1"/>
          <p:nvPr/>
        </p:nvSpPr>
        <p:spPr>
          <a:xfrm>
            <a:off x="990600" y="254336"/>
            <a:ext cx="47496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Top posts en TikTok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5" name="Google Shape;275;g1e0adecf310_2_435"/>
          <p:cNvSpPr/>
          <p:nvPr/>
        </p:nvSpPr>
        <p:spPr>
          <a:xfrm>
            <a:off x="5273040" y="254901"/>
            <a:ext cx="3489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Las publicaciones con mejor rendimiento son:</a:t>
            </a:r>
            <a:endParaRPr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6" name="Google Shape;276;g1e0adecf310_2_435"/>
          <p:cNvCxnSpPr/>
          <p:nvPr/>
        </p:nvCxnSpPr>
        <p:spPr>
          <a:xfrm>
            <a:off x="512826" y="666750"/>
            <a:ext cx="82503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277" name="Google Shape;277;g1e0adecf310_2_435"/>
          <p:cNvGraphicFramePr/>
          <p:nvPr/>
        </p:nvGraphicFramePr>
        <p:xfrm>
          <a:off x="512826" y="8191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{BCD5E542-F87B-4C2E-8F73-2617DD2B86AF}</a:tableStyleId>
              </a:tblPr>
              <a:tblGrid>
                <a:gridCol w="2154175"/>
                <a:gridCol w="990600"/>
                <a:gridCol w="1219200"/>
                <a:gridCol w="1219200"/>
                <a:gridCol w="1447800"/>
                <a:gridCol w="1219200"/>
              </a:tblGrid>
              <a:tr h="333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Multimedia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Fecha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Visualizaciones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Interacciones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Visitas al sitio web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u="none" cap="none" strike="noStrik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Seguimientos</a:t>
                      </a:r>
                      <a:endParaRPr sz="11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solidFill>
                      <a:srgbClr val="5E17EA"/>
                    </a:solidFill>
                  </a:tcPr>
                </a:tc>
              </a:tr>
              <a:tr h="113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[insertar imagen]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i="0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EC20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F9933"/>
                    </a:solidFill>
                  </a:tcPr>
                </a:tc>
              </a:tr>
              <a:tr h="113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[insertar imagen]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i="0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EC20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F9933"/>
                    </a:solidFill>
                  </a:tcPr>
                </a:tc>
              </a:tr>
              <a:tr h="113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[insertar imagen]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i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" sz="12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i="0" sz="12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EC20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XXX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solidFill>
                      <a:srgbClr val="FF9933"/>
                    </a:solidFill>
                  </a:tcPr>
                </a:tc>
              </a:tr>
            </a:tbl>
          </a:graphicData>
        </a:graphic>
      </p:graphicFrame>
      <p:grpSp>
        <p:nvGrpSpPr>
          <p:cNvPr id="278" name="Google Shape;278;g1e0adecf310_2_435"/>
          <p:cNvGrpSpPr/>
          <p:nvPr/>
        </p:nvGrpSpPr>
        <p:grpSpPr>
          <a:xfrm>
            <a:off x="522351" y="209550"/>
            <a:ext cx="374100" cy="374100"/>
            <a:chOff x="522351" y="209550"/>
            <a:chExt cx="374100" cy="374100"/>
          </a:xfrm>
        </p:grpSpPr>
        <p:sp>
          <p:nvSpPr>
            <p:cNvPr id="279" name="Google Shape;279;g1e0adecf310_2_435"/>
            <p:cNvSpPr/>
            <p:nvPr/>
          </p:nvSpPr>
          <p:spPr>
            <a:xfrm>
              <a:off x="522351" y="209550"/>
              <a:ext cx="374100" cy="374100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0" name="Google Shape;280;g1e0adecf310_2_4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09600" y="278946"/>
              <a:ext cx="209823" cy="2098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E17EA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e0adecf310_2_445"/>
          <p:cNvSpPr txBox="1"/>
          <p:nvPr>
            <p:ph type="title"/>
          </p:nvPr>
        </p:nvSpPr>
        <p:spPr>
          <a:xfrm>
            <a:off x="371098" y="2114550"/>
            <a:ext cx="74775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54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4400">
                <a:latin typeface="Poppins"/>
                <a:ea typeface="Poppins"/>
                <a:cs typeface="Poppins"/>
                <a:sym typeface="Poppins"/>
              </a:rPr>
              <a:t>4. Conclusiones</a:t>
            </a:r>
            <a:endParaRPr sz="4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6" name="Google Shape;286;g1e0adecf310_2_445"/>
          <p:cNvSpPr txBox="1"/>
          <p:nvPr/>
        </p:nvSpPr>
        <p:spPr>
          <a:xfrm>
            <a:off x="371098" y="301314"/>
            <a:ext cx="3819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[Nombre de la empresa]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1e0adecf310_2_445"/>
          <p:cNvSpPr txBox="1"/>
          <p:nvPr/>
        </p:nvSpPr>
        <p:spPr>
          <a:xfrm>
            <a:off x="4953000" y="301314"/>
            <a:ext cx="3819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[Fecha]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g1e0adecf310_2_452"/>
          <p:cNvGrpSpPr/>
          <p:nvPr/>
        </p:nvGrpSpPr>
        <p:grpSpPr>
          <a:xfrm>
            <a:off x="4780026" y="975628"/>
            <a:ext cx="3983149" cy="3577322"/>
            <a:chOff x="4780026" y="975628"/>
            <a:chExt cx="3983149" cy="3577322"/>
          </a:xfrm>
        </p:grpSpPr>
        <p:sp>
          <p:nvSpPr>
            <p:cNvPr id="293" name="Google Shape;293;g1e0adecf310_2_452"/>
            <p:cNvSpPr/>
            <p:nvPr/>
          </p:nvSpPr>
          <p:spPr>
            <a:xfrm>
              <a:off x="4780026" y="1200150"/>
              <a:ext cx="3983100" cy="3352800"/>
            </a:xfrm>
            <a:prstGeom prst="roundRect">
              <a:avLst>
                <a:gd fmla="val 3772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g1e0adecf310_2_452"/>
            <p:cNvSpPr/>
            <p:nvPr/>
          </p:nvSpPr>
          <p:spPr>
            <a:xfrm>
              <a:off x="4780026" y="975628"/>
              <a:ext cx="3983100" cy="613800"/>
            </a:xfrm>
            <a:prstGeom prst="roundRect">
              <a:avLst>
                <a:gd fmla="val 50000" name="adj"/>
              </a:avLst>
            </a:prstGeom>
            <a:solidFill>
              <a:srgbClr val="5E17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sz="1600" u="none" cap="none" strike="noStrike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Acciones para el futuro</a:t>
              </a:r>
              <a:endParaRPr i="0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95" name="Google Shape;295;g1e0adecf310_2_452"/>
            <p:cNvSpPr/>
            <p:nvPr/>
          </p:nvSpPr>
          <p:spPr>
            <a:xfrm>
              <a:off x="4877575" y="1657350"/>
              <a:ext cx="38856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1270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1" lang="en" sz="1200" u="none" cap="none" strike="noStrike">
                  <a:solidFill>
                    <a:srgbClr val="DA208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¿Cómo reestructuraremos nuestra estrategia? ¿Cómo mejoraremos resultados?</a:t>
              </a:r>
              <a:endParaRPr b="1" i="1" sz="1200" u="none" cap="none" strike="noStrike">
                <a:solidFill>
                  <a:srgbClr val="DA208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96" name="Google Shape;296;g1e0adecf310_2_452"/>
          <p:cNvSpPr txBox="1"/>
          <p:nvPr/>
        </p:nvSpPr>
        <p:spPr>
          <a:xfrm>
            <a:off x="512826" y="254336"/>
            <a:ext cx="52272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Conclusiones finales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97" name="Google Shape;297;g1e0adecf310_2_452"/>
          <p:cNvCxnSpPr/>
          <p:nvPr/>
        </p:nvCxnSpPr>
        <p:spPr>
          <a:xfrm>
            <a:off x="512826" y="666750"/>
            <a:ext cx="82503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8" name="Google Shape;298;g1e0adecf310_2_452"/>
          <p:cNvSpPr txBox="1"/>
          <p:nvPr/>
        </p:nvSpPr>
        <p:spPr>
          <a:xfrm>
            <a:off x="4877573" y="2415471"/>
            <a:ext cx="3787800" cy="1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36548" lvl="0" marL="5568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[Inserta acción #1]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</a:pPr>
            <a:r>
              <a:t/>
            </a:r>
            <a:endParaRPr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48" lvl="0" marL="5568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[Inserta acción #2]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</a:pPr>
            <a:r>
              <a:t/>
            </a:r>
            <a:endParaRPr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48" lvl="0" marL="556895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[Inserta acción #3]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</a:pPr>
            <a:r>
              <a:t/>
            </a:r>
            <a:endParaRPr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48" lvl="0" marL="5568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[Inserta acción #4]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99" name="Google Shape;299;g1e0adecf310_2_452"/>
          <p:cNvGrpSpPr/>
          <p:nvPr/>
        </p:nvGrpSpPr>
        <p:grpSpPr>
          <a:xfrm>
            <a:off x="512826" y="975628"/>
            <a:ext cx="3983100" cy="3577322"/>
            <a:chOff x="512826" y="975628"/>
            <a:chExt cx="3983100" cy="3577322"/>
          </a:xfrm>
        </p:grpSpPr>
        <p:sp>
          <p:nvSpPr>
            <p:cNvPr id="300" name="Google Shape;300;g1e0adecf310_2_452"/>
            <p:cNvSpPr/>
            <p:nvPr/>
          </p:nvSpPr>
          <p:spPr>
            <a:xfrm>
              <a:off x="512826" y="1200150"/>
              <a:ext cx="3983100" cy="3352800"/>
            </a:xfrm>
            <a:prstGeom prst="roundRect">
              <a:avLst>
                <a:gd fmla="val 3772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g1e0adecf310_2_452"/>
            <p:cNvSpPr/>
            <p:nvPr/>
          </p:nvSpPr>
          <p:spPr>
            <a:xfrm>
              <a:off x="512826" y="975628"/>
              <a:ext cx="3983100" cy="613800"/>
            </a:xfrm>
            <a:prstGeom prst="roundRect">
              <a:avLst>
                <a:gd fmla="val 50000" name="adj"/>
              </a:avLst>
            </a:prstGeom>
            <a:solidFill>
              <a:srgbClr val="5E17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sz="1600" u="none" cap="none" strike="noStrike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Aprendizajes</a:t>
              </a:r>
              <a:endParaRPr i="0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02" name="Google Shape;302;g1e0adecf310_2_452"/>
            <p:cNvSpPr/>
            <p:nvPr/>
          </p:nvSpPr>
          <p:spPr>
            <a:xfrm>
              <a:off x="707920" y="1657350"/>
              <a:ext cx="3592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1270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1" lang="en" sz="1200" u="none" cap="none" strike="noStrike">
                  <a:solidFill>
                    <a:srgbClr val="DA208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¿Qué funcionó? ¿Qué no funcionó? ¿Qué aprendimos de eso?</a:t>
              </a:r>
              <a:endParaRPr b="1" i="1" sz="1200" u="none" cap="none" strike="noStrike">
                <a:solidFill>
                  <a:srgbClr val="DA208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303" name="Google Shape;303;g1e0adecf310_2_452"/>
          <p:cNvSpPr txBox="1"/>
          <p:nvPr/>
        </p:nvSpPr>
        <p:spPr>
          <a:xfrm>
            <a:off x="707920" y="2415470"/>
            <a:ext cx="3787800" cy="14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36548" lvl="0" marL="5568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[Inserta aprendizaje #1]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</a:pPr>
            <a:r>
              <a:t/>
            </a:r>
            <a:endParaRPr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48" lvl="0" marL="5568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[Inserta aprendizaje #2]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</a:pPr>
            <a:r>
              <a:t/>
            </a:r>
            <a:endParaRPr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48" lvl="0" marL="5568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[Inserta aprendizaje #3]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6548" lvl="0" marL="5568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[Inserta aprendizaje #4]</a:t>
            </a:r>
            <a:endParaRPr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g1e0adecf310_2_452"/>
          <p:cNvSpPr/>
          <p:nvPr/>
        </p:nvSpPr>
        <p:spPr>
          <a:xfrm>
            <a:off x="3667887" y="170481"/>
            <a:ext cx="3103500" cy="685800"/>
          </a:xfrm>
          <a:prstGeom prst="wedgeRectCallout">
            <a:avLst>
              <a:gd fmla="val -33737" name="adj1"/>
              <a:gd fmla="val 100452" name="adj2"/>
            </a:avLst>
          </a:prstGeom>
          <a:solidFill>
            <a:srgbClr val="FFFF00"/>
          </a:solidFill>
          <a:ln>
            <a:noFill/>
          </a:ln>
          <a:effectLst>
            <a:outerShdw blurRad="330200" rotWithShape="0" algn="tl" dir="2700000" dist="38100">
              <a:srgbClr val="000000">
                <a:alpha val="1568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Más allá de los datos cuantitativos, incluí conclusiones cualitativos.</a:t>
            </a:r>
            <a:endParaRPr b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3"/>
          <p:cNvSpPr txBox="1"/>
          <p:nvPr/>
        </p:nvSpPr>
        <p:spPr>
          <a:xfrm>
            <a:off x="376251" y="4867300"/>
            <a:ext cx="33714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1" sz="8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0" name="Google Shape;310;p13"/>
          <p:cNvGraphicFramePr/>
          <p:nvPr/>
        </p:nvGraphicFramePr>
        <p:xfrm>
          <a:off x="474354" y="80062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{EA36D9CA-CDA5-425C-B9E0-F972342E5B51}</a:tableStyleId>
              </a:tblPr>
              <a:tblGrid>
                <a:gridCol w="2775750"/>
                <a:gridCol w="2775750"/>
                <a:gridCol w="2775750"/>
              </a:tblGrid>
              <a:tr h="72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¿Qué funcionó?</a:t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¿Qué fue lo que no funcionó?</a:t>
                      </a:r>
                      <a:endParaRPr b="1" sz="16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¿Cómo ajustaremos nuestra estrategia en el futuro?</a:t>
                      </a:r>
                      <a:endParaRPr b="1" sz="16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E17EA"/>
                    </a:solidFill>
                  </a:tcPr>
                </a:tc>
              </a:tr>
              <a:tr h="284837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ontserrat"/>
                        <a:buChar char="•"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La estrategia con influencers utilizada aumentó significativamente la comunidad.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71450" lvl="0" marL="17145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ontserrat"/>
                        <a:buChar char="•"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La estrategia de contenidos cumplió con el objetivo de clics en enlaces.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228600" marB="320025" marR="182875" marL="182875">
                    <a:lnL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ontserrat"/>
                        <a:buChar char="•"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 se alcanzó el objetivo de interacciones del mes.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228600" marB="320025" marR="182875" marL="182875">
                    <a:lnL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ontserrat"/>
                        <a:buChar char="•"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Ajustaremos la estrategia de contenidos para aumentar las interacciones. Sumaremos posts interactivos e historias con stickers.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85750" lvl="0" marL="28575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ontserrat"/>
                        <a:buChar char="•"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Realizaremos otra colaboración con la influencer.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85750" lvl="0" marL="28575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ontserrat"/>
                        <a:buChar char="•"/>
                      </a:pPr>
                      <a:r>
                        <a:rPr lang="en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Continuaremos con la estrategia de contenidos orientada a generar clics.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228600" marB="320025" marR="182875" marL="182875">
                    <a:lnL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311" name="Google Shape;311;p13"/>
          <p:cNvSpPr txBox="1"/>
          <p:nvPr/>
        </p:nvSpPr>
        <p:spPr>
          <a:xfrm>
            <a:off x="512826" y="254336"/>
            <a:ext cx="52272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Conclusiones finales</a:t>
            </a:r>
            <a:endParaRPr b="1" i="0" sz="1600" u="none" cap="none" strike="noStrik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12" name="Google Shape;312;p13"/>
          <p:cNvCxnSpPr/>
          <p:nvPr/>
        </p:nvCxnSpPr>
        <p:spPr>
          <a:xfrm>
            <a:off x="512826" y="666750"/>
            <a:ext cx="82503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7A7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Pc</dc:creator>
</cp:coreProperties>
</file>